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59" r:id="rId2"/>
    <p:sldId id="260" r:id="rId3"/>
    <p:sldId id="263" r:id="rId4"/>
    <p:sldId id="264" r:id="rId5"/>
    <p:sldId id="265" r:id="rId6"/>
    <p:sldId id="258" r:id="rId7"/>
    <p:sldId id="261" r:id="rId8"/>
    <p:sldId id="262" r:id="rId9"/>
    <p:sldId id="268" r:id="rId10"/>
    <p:sldId id="277" r:id="rId11"/>
    <p:sldId id="278" r:id="rId12"/>
    <p:sldId id="279" r:id="rId13"/>
    <p:sldId id="280" r:id="rId14"/>
    <p:sldId id="274" r:id="rId15"/>
    <p:sldId id="275" r:id="rId16"/>
    <p:sldId id="276" r:id="rId17"/>
    <p:sldId id="273" r:id="rId18"/>
    <p:sldId id="282" r:id="rId19"/>
    <p:sldId id="283" r:id="rId20"/>
    <p:sldId id="284" r:id="rId21"/>
    <p:sldId id="285" r:id="rId22"/>
    <p:sldId id="286" r:id="rId23"/>
    <p:sldId id="377" r:id="rId24"/>
    <p:sldId id="383" r:id="rId25"/>
    <p:sldId id="287" r:id="rId26"/>
    <p:sldId id="331" r:id="rId27"/>
    <p:sldId id="288" r:id="rId28"/>
    <p:sldId id="291" r:id="rId29"/>
    <p:sldId id="292" r:id="rId30"/>
    <p:sldId id="293" r:id="rId31"/>
    <p:sldId id="294" r:id="rId32"/>
    <p:sldId id="386" r:id="rId33"/>
    <p:sldId id="297" r:id="rId34"/>
    <p:sldId id="298" r:id="rId35"/>
    <p:sldId id="299" r:id="rId36"/>
    <p:sldId id="300" r:id="rId37"/>
    <p:sldId id="301" r:id="rId38"/>
    <p:sldId id="303" r:id="rId39"/>
    <p:sldId id="387" r:id="rId40"/>
    <p:sldId id="388" r:id="rId41"/>
    <p:sldId id="389" r:id="rId42"/>
    <p:sldId id="304" r:id="rId43"/>
    <p:sldId id="391" r:id="rId44"/>
    <p:sldId id="309" r:id="rId45"/>
    <p:sldId id="306" r:id="rId46"/>
    <p:sldId id="393" r:id="rId47"/>
    <p:sldId id="311" r:id="rId48"/>
    <p:sldId id="312" r:id="rId49"/>
    <p:sldId id="313" r:id="rId50"/>
    <p:sldId id="314" r:id="rId51"/>
    <p:sldId id="315" r:id="rId52"/>
    <p:sldId id="316" r:id="rId53"/>
    <p:sldId id="378" r:id="rId54"/>
    <p:sldId id="317" r:id="rId55"/>
    <p:sldId id="396" r:id="rId56"/>
    <p:sldId id="397" r:id="rId57"/>
    <p:sldId id="320" r:id="rId58"/>
    <p:sldId id="321" r:id="rId59"/>
    <p:sldId id="322" r:id="rId60"/>
    <p:sldId id="323" r:id="rId61"/>
    <p:sldId id="324" r:id="rId62"/>
    <p:sldId id="325" r:id="rId63"/>
    <p:sldId id="326" r:id="rId64"/>
    <p:sldId id="398" r:id="rId65"/>
    <p:sldId id="328" r:id="rId66"/>
    <p:sldId id="329" r:id="rId67"/>
    <p:sldId id="330" r:id="rId68"/>
    <p:sldId id="333" r:id="rId69"/>
    <p:sldId id="335" r:id="rId70"/>
    <p:sldId id="336" r:id="rId71"/>
    <p:sldId id="337" r:id="rId72"/>
    <p:sldId id="338" r:id="rId73"/>
    <p:sldId id="339" r:id="rId74"/>
    <p:sldId id="341" r:id="rId75"/>
    <p:sldId id="399" r:id="rId76"/>
    <p:sldId id="342" r:id="rId77"/>
    <p:sldId id="343" r:id="rId78"/>
    <p:sldId id="345" r:id="rId79"/>
    <p:sldId id="346" r:id="rId80"/>
    <p:sldId id="347" r:id="rId81"/>
    <p:sldId id="348" r:id="rId82"/>
    <p:sldId id="379" r:id="rId83"/>
    <p:sldId id="380" r:id="rId84"/>
    <p:sldId id="381" r:id="rId85"/>
    <p:sldId id="382" r:id="rId86"/>
    <p:sldId id="370" r:id="rId87"/>
    <p:sldId id="371" r:id="rId88"/>
    <p:sldId id="372" r:id="rId89"/>
    <p:sldId id="373" r:id="rId90"/>
    <p:sldId id="374" r:id="rId91"/>
    <p:sldId id="375" r:id="rId92"/>
    <p:sldId id="376" r:id="rId93"/>
    <p:sldId id="365" r:id="rId94"/>
    <p:sldId id="366" r:id="rId95"/>
    <p:sldId id="367" r:id="rId96"/>
    <p:sldId id="368" r:id="rId97"/>
    <p:sldId id="369"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74BBFC"/>
    <a:srgbClr val="B0DD7F"/>
    <a:srgbClr val="FF7D7D"/>
    <a:srgbClr val="F9B073"/>
    <a:srgbClr val="FF6161"/>
    <a:srgbClr val="64B4FC"/>
    <a:srgbClr val="F89F56"/>
    <a:srgbClr val="F68B32"/>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85" d="100"/>
          <a:sy n="85" d="100"/>
        </p:scale>
        <p:origin x="96" y="6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E2B2-70D8-495F-8452-FB67D55485E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87EC33C-7BE9-4BCC-8E71-5ACB7382E972}">
      <dgm:prSet phldrT="[Text]" custT="1"/>
      <dgm:spPr/>
      <dgm:t>
        <a:bodyPr/>
        <a:lstStyle/>
        <a:p>
          <a:r>
            <a:rPr lang="en-US" sz="2000" b="1" dirty="0"/>
            <a:t>Dominant</a:t>
          </a:r>
          <a:br>
            <a:rPr lang="en-US" sz="2000" b="1" dirty="0"/>
          </a:br>
          <a:r>
            <a:rPr lang="en-US" sz="2000" b="1" dirty="0"/>
            <a:t>Strategy</a:t>
          </a:r>
        </a:p>
      </dgm:t>
    </dgm:pt>
    <dgm:pt modelId="{F37765D4-3446-4F2B-A2F7-F99A44C669CA}" type="parTrans" cxnId="{8538E177-432D-4B9E-9539-63DCCC5D289B}">
      <dgm:prSet/>
      <dgm:spPr/>
      <dgm:t>
        <a:bodyPr/>
        <a:lstStyle/>
        <a:p>
          <a:endParaRPr lang="en-US"/>
        </a:p>
      </dgm:t>
    </dgm:pt>
    <dgm:pt modelId="{1D4E889B-3626-4ED8-93A5-2B37BAFC0F34}" type="sibTrans" cxnId="{8538E177-432D-4B9E-9539-63DCCC5D289B}">
      <dgm:prSet/>
      <dgm:spPr/>
      <dgm:t>
        <a:bodyPr/>
        <a:lstStyle/>
        <a:p>
          <a:endParaRPr lang="en-US"/>
        </a:p>
      </dgm:t>
    </dgm:pt>
    <dgm:pt modelId="{E73B9F1D-2B69-4B40-8BB4-A33D26C4FD40}">
      <dgm:prSet phldrT="[Text]" custT="1"/>
      <dgm:spPr/>
      <dgm:t>
        <a:bodyPr/>
        <a:lstStyle/>
        <a:p>
          <a:r>
            <a:rPr lang="en-US" sz="2000" b="1" dirty="0"/>
            <a:t>Alternate</a:t>
          </a:r>
          <a:br>
            <a:rPr lang="en-US" sz="2000" b="1" dirty="0"/>
          </a:br>
          <a:r>
            <a:rPr lang="en-US" sz="2000" b="1" dirty="0"/>
            <a:t>Strategy</a:t>
          </a:r>
        </a:p>
      </dgm:t>
    </dgm:pt>
    <dgm:pt modelId="{FF0571D4-9B68-425E-BABC-20CAE029C0B8}" type="parTrans" cxnId="{004DD153-78D0-451F-9BAF-8D546374F609}">
      <dgm:prSet/>
      <dgm:spPr/>
      <dgm:t>
        <a:bodyPr/>
        <a:lstStyle/>
        <a:p>
          <a:endParaRPr lang="en-US"/>
        </a:p>
      </dgm:t>
    </dgm:pt>
    <dgm:pt modelId="{94EFEBD5-785C-44C6-B7B1-B3DF2D8F5FD6}" type="sibTrans" cxnId="{004DD153-78D0-451F-9BAF-8D546374F609}">
      <dgm:prSet/>
      <dgm:spPr/>
      <dgm:t>
        <a:bodyPr/>
        <a:lstStyle/>
        <a:p>
          <a:endParaRPr lang="en-US"/>
        </a:p>
      </dgm:t>
    </dgm:pt>
    <dgm:pt modelId="{5B970B38-09AE-469D-AFFC-53D2B96B07FF}">
      <dgm:prSet phldrT="[Text]" custT="1"/>
      <dgm:spPr/>
      <dgm:t>
        <a:bodyPr/>
        <a:lstStyle/>
        <a:p>
          <a:r>
            <a:rPr lang="en-US" sz="2000" b="1" dirty="0"/>
            <a:t>Alternate</a:t>
          </a:r>
          <a:br>
            <a:rPr lang="en-US" sz="2000" b="1" dirty="0"/>
          </a:br>
          <a:r>
            <a:rPr lang="en-US" sz="2000" b="1" dirty="0"/>
            <a:t>Strategy</a:t>
          </a:r>
        </a:p>
      </dgm:t>
    </dgm:pt>
    <dgm:pt modelId="{A366568B-4C30-48E1-9D20-D34B0AC4BCA8}" type="parTrans" cxnId="{6EEEB6FC-77C7-47B8-881E-090BAB23FC50}">
      <dgm:prSet/>
      <dgm:spPr/>
      <dgm:t>
        <a:bodyPr/>
        <a:lstStyle/>
        <a:p>
          <a:endParaRPr lang="en-US"/>
        </a:p>
      </dgm:t>
    </dgm:pt>
    <dgm:pt modelId="{D5CF05F2-648C-45ED-BD6E-5E6C034A3C74}" type="sibTrans" cxnId="{6EEEB6FC-77C7-47B8-881E-090BAB23FC50}">
      <dgm:prSet/>
      <dgm:spPr/>
      <dgm:t>
        <a:bodyPr/>
        <a:lstStyle/>
        <a:p>
          <a:endParaRPr lang="en-US"/>
        </a:p>
      </dgm:t>
    </dgm:pt>
    <dgm:pt modelId="{498600EE-A65B-4C88-ABD0-F392F870FE73}">
      <dgm:prSet phldrT="[Text]" custT="1"/>
      <dgm:spPr/>
      <dgm:t>
        <a:bodyPr/>
        <a:lstStyle/>
        <a:p>
          <a:r>
            <a:rPr lang="en-US" sz="2000" b="1" dirty="0"/>
            <a:t>Alternate</a:t>
          </a:r>
          <a:br>
            <a:rPr lang="en-US" sz="2000" b="1" dirty="0"/>
          </a:br>
          <a:r>
            <a:rPr lang="en-US" sz="2000" b="1" dirty="0"/>
            <a:t>Strategy</a:t>
          </a:r>
        </a:p>
      </dgm:t>
    </dgm:pt>
    <dgm:pt modelId="{5EB67727-07E5-47FA-A15E-8867979DB285}" type="parTrans" cxnId="{B8C85232-47E5-4815-960E-079A5D8F1C84}">
      <dgm:prSet/>
      <dgm:spPr/>
      <dgm:t>
        <a:bodyPr/>
        <a:lstStyle/>
        <a:p>
          <a:endParaRPr lang="en-US"/>
        </a:p>
      </dgm:t>
    </dgm:pt>
    <dgm:pt modelId="{32C1258C-D215-40EE-89AC-1FE12A62C401}" type="sibTrans" cxnId="{B8C85232-47E5-4815-960E-079A5D8F1C84}">
      <dgm:prSet/>
      <dgm:spPr/>
      <dgm:t>
        <a:bodyPr/>
        <a:lstStyle/>
        <a:p>
          <a:endParaRPr lang="en-US"/>
        </a:p>
      </dgm:t>
    </dgm:pt>
    <dgm:pt modelId="{2161CD16-6688-4495-A48F-E7BACFBF66B5}" type="pres">
      <dgm:prSet presAssocID="{1164E2B2-70D8-495F-8452-FB67D55485EA}" presName="hierChild1" presStyleCnt="0">
        <dgm:presLayoutVars>
          <dgm:orgChart val="1"/>
          <dgm:chPref val="1"/>
          <dgm:dir/>
          <dgm:animOne val="branch"/>
          <dgm:animLvl val="lvl"/>
          <dgm:resizeHandles/>
        </dgm:presLayoutVars>
      </dgm:prSet>
      <dgm:spPr/>
    </dgm:pt>
    <dgm:pt modelId="{BE612B91-B1A5-4818-B6C8-57CAEAE0E0C8}" type="pres">
      <dgm:prSet presAssocID="{B87EC33C-7BE9-4BCC-8E71-5ACB7382E972}" presName="hierRoot1" presStyleCnt="0">
        <dgm:presLayoutVars>
          <dgm:hierBranch val="init"/>
        </dgm:presLayoutVars>
      </dgm:prSet>
      <dgm:spPr/>
    </dgm:pt>
    <dgm:pt modelId="{C052BC5F-6A60-45EF-BC89-2A58D5D60A8B}" type="pres">
      <dgm:prSet presAssocID="{B87EC33C-7BE9-4BCC-8E71-5ACB7382E972}" presName="rootComposite1" presStyleCnt="0"/>
      <dgm:spPr/>
    </dgm:pt>
    <dgm:pt modelId="{09C31B22-1B87-484B-9D97-D606A7088655}" type="pres">
      <dgm:prSet presAssocID="{B87EC33C-7BE9-4BCC-8E71-5ACB7382E972}" presName="rootText1" presStyleLbl="node0" presStyleIdx="0" presStyleCnt="1">
        <dgm:presLayoutVars>
          <dgm:chPref val="3"/>
        </dgm:presLayoutVars>
      </dgm:prSet>
      <dgm:spPr/>
    </dgm:pt>
    <dgm:pt modelId="{12962942-E872-46B3-951C-F2CBA000EA80}" type="pres">
      <dgm:prSet presAssocID="{B87EC33C-7BE9-4BCC-8E71-5ACB7382E972}" presName="rootConnector1" presStyleLbl="node1" presStyleIdx="0" presStyleCnt="0"/>
      <dgm:spPr/>
    </dgm:pt>
    <dgm:pt modelId="{6AABA752-239C-4B11-925E-FBFC4575D716}" type="pres">
      <dgm:prSet presAssocID="{B87EC33C-7BE9-4BCC-8E71-5ACB7382E972}" presName="hierChild2" presStyleCnt="0"/>
      <dgm:spPr/>
    </dgm:pt>
    <dgm:pt modelId="{9221C285-053E-4BE3-8B5E-AFA66105ECA8}" type="pres">
      <dgm:prSet presAssocID="{FF0571D4-9B68-425E-BABC-20CAE029C0B8}" presName="Name37" presStyleLbl="parChTrans1D2" presStyleIdx="0" presStyleCnt="3"/>
      <dgm:spPr/>
    </dgm:pt>
    <dgm:pt modelId="{5836900B-C90B-42EE-A52A-554A7C12C4D3}" type="pres">
      <dgm:prSet presAssocID="{E73B9F1D-2B69-4B40-8BB4-A33D26C4FD40}" presName="hierRoot2" presStyleCnt="0">
        <dgm:presLayoutVars>
          <dgm:hierBranch val="init"/>
        </dgm:presLayoutVars>
      </dgm:prSet>
      <dgm:spPr/>
    </dgm:pt>
    <dgm:pt modelId="{21803AD0-B54C-4C38-83D4-09C3430985DD}" type="pres">
      <dgm:prSet presAssocID="{E73B9F1D-2B69-4B40-8BB4-A33D26C4FD40}" presName="rootComposite" presStyleCnt="0"/>
      <dgm:spPr/>
    </dgm:pt>
    <dgm:pt modelId="{F8C912CA-4BF3-4761-B82F-9B148FF952F1}" type="pres">
      <dgm:prSet presAssocID="{E73B9F1D-2B69-4B40-8BB4-A33D26C4FD40}" presName="rootText" presStyleLbl="node2" presStyleIdx="0" presStyleCnt="3">
        <dgm:presLayoutVars>
          <dgm:chPref val="3"/>
        </dgm:presLayoutVars>
      </dgm:prSet>
      <dgm:spPr/>
    </dgm:pt>
    <dgm:pt modelId="{FB5DD9E7-73EF-4901-8BE6-5D646AAF3293}" type="pres">
      <dgm:prSet presAssocID="{E73B9F1D-2B69-4B40-8BB4-A33D26C4FD40}" presName="rootConnector" presStyleLbl="node2" presStyleIdx="0" presStyleCnt="3"/>
      <dgm:spPr/>
    </dgm:pt>
    <dgm:pt modelId="{59AE7A9F-D963-43D6-953B-E6CED9269688}" type="pres">
      <dgm:prSet presAssocID="{E73B9F1D-2B69-4B40-8BB4-A33D26C4FD40}" presName="hierChild4" presStyleCnt="0"/>
      <dgm:spPr/>
    </dgm:pt>
    <dgm:pt modelId="{4C6894F0-4F56-4596-AE1F-79ECB41ABBF8}" type="pres">
      <dgm:prSet presAssocID="{E73B9F1D-2B69-4B40-8BB4-A33D26C4FD40}" presName="hierChild5" presStyleCnt="0"/>
      <dgm:spPr/>
    </dgm:pt>
    <dgm:pt modelId="{A51E9EBA-4A44-40A6-85A6-B003666643C5}" type="pres">
      <dgm:prSet presAssocID="{A366568B-4C30-48E1-9D20-D34B0AC4BCA8}" presName="Name37" presStyleLbl="parChTrans1D2" presStyleIdx="1" presStyleCnt="3"/>
      <dgm:spPr/>
    </dgm:pt>
    <dgm:pt modelId="{26EF91A1-954F-4977-8D9F-C54AE460073A}" type="pres">
      <dgm:prSet presAssocID="{5B970B38-09AE-469D-AFFC-53D2B96B07FF}" presName="hierRoot2" presStyleCnt="0">
        <dgm:presLayoutVars>
          <dgm:hierBranch val="init"/>
        </dgm:presLayoutVars>
      </dgm:prSet>
      <dgm:spPr/>
    </dgm:pt>
    <dgm:pt modelId="{49B14A01-01FE-4584-B364-04853E344417}" type="pres">
      <dgm:prSet presAssocID="{5B970B38-09AE-469D-AFFC-53D2B96B07FF}" presName="rootComposite" presStyleCnt="0"/>
      <dgm:spPr/>
    </dgm:pt>
    <dgm:pt modelId="{A2D7CAF5-B321-4106-BF12-23EE96EA232F}" type="pres">
      <dgm:prSet presAssocID="{5B970B38-09AE-469D-AFFC-53D2B96B07FF}" presName="rootText" presStyleLbl="node2" presStyleIdx="1" presStyleCnt="3">
        <dgm:presLayoutVars>
          <dgm:chPref val="3"/>
        </dgm:presLayoutVars>
      </dgm:prSet>
      <dgm:spPr/>
    </dgm:pt>
    <dgm:pt modelId="{71666A4D-7D39-4720-9CF9-F4BC761B683E}" type="pres">
      <dgm:prSet presAssocID="{5B970B38-09AE-469D-AFFC-53D2B96B07FF}" presName="rootConnector" presStyleLbl="node2" presStyleIdx="1" presStyleCnt="3"/>
      <dgm:spPr/>
    </dgm:pt>
    <dgm:pt modelId="{37E056B4-1618-4106-B3FE-A06AFB5BE349}" type="pres">
      <dgm:prSet presAssocID="{5B970B38-09AE-469D-AFFC-53D2B96B07FF}" presName="hierChild4" presStyleCnt="0"/>
      <dgm:spPr/>
    </dgm:pt>
    <dgm:pt modelId="{35F91EBA-41F6-4C4A-917B-07F19EC81CFF}" type="pres">
      <dgm:prSet presAssocID="{5B970B38-09AE-469D-AFFC-53D2B96B07FF}" presName="hierChild5" presStyleCnt="0"/>
      <dgm:spPr/>
    </dgm:pt>
    <dgm:pt modelId="{76BB51F0-984E-4491-BF91-3E5F788AA0AB}" type="pres">
      <dgm:prSet presAssocID="{5EB67727-07E5-47FA-A15E-8867979DB285}" presName="Name37" presStyleLbl="parChTrans1D2" presStyleIdx="2" presStyleCnt="3"/>
      <dgm:spPr/>
    </dgm:pt>
    <dgm:pt modelId="{5389CDC7-D4F3-45B7-8355-EED3A35ED677}" type="pres">
      <dgm:prSet presAssocID="{498600EE-A65B-4C88-ABD0-F392F870FE73}" presName="hierRoot2" presStyleCnt="0">
        <dgm:presLayoutVars>
          <dgm:hierBranch val="init"/>
        </dgm:presLayoutVars>
      </dgm:prSet>
      <dgm:spPr/>
    </dgm:pt>
    <dgm:pt modelId="{205A2008-F7A8-4232-9E86-5A4F71616CA2}" type="pres">
      <dgm:prSet presAssocID="{498600EE-A65B-4C88-ABD0-F392F870FE73}" presName="rootComposite" presStyleCnt="0"/>
      <dgm:spPr/>
    </dgm:pt>
    <dgm:pt modelId="{50CCE6BA-BCCD-4448-BAF0-3B33F0657D3E}" type="pres">
      <dgm:prSet presAssocID="{498600EE-A65B-4C88-ABD0-F392F870FE73}" presName="rootText" presStyleLbl="node2" presStyleIdx="2" presStyleCnt="3">
        <dgm:presLayoutVars>
          <dgm:chPref val="3"/>
        </dgm:presLayoutVars>
      </dgm:prSet>
      <dgm:spPr/>
    </dgm:pt>
    <dgm:pt modelId="{F79D129E-65E5-4296-BD8B-EB174FF3DC95}" type="pres">
      <dgm:prSet presAssocID="{498600EE-A65B-4C88-ABD0-F392F870FE73}" presName="rootConnector" presStyleLbl="node2" presStyleIdx="2" presStyleCnt="3"/>
      <dgm:spPr/>
    </dgm:pt>
    <dgm:pt modelId="{DA0D8C41-8F9C-4C02-B7D4-E86935BD15FD}" type="pres">
      <dgm:prSet presAssocID="{498600EE-A65B-4C88-ABD0-F392F870FE73}" presName="hierChild4" presStyleCnt="0"/>
      <dgm:spPr/>
    </dgm:pt>
    <dgm:pt modelId="{2BEB8E37-B327-47B3-B90D-B92058211119}" type="pres">
      <dgm:prSet presAssocID="{498600EE-A65B-4C88-ABD0-F392F870FE73}" presName="hierChild5" presStyleCnt="0"/>
      <dgm:spPr/>
    </dgm:pt>
    <dgm:pt modelId="{AB8BA930-EB72-46B8-B4CE-BB8C7AD0DA9F}" type="pres">
      <dgm:prSet presAssocID="{B87EC33C-7BE9-4BCC-8E71-5ACB7382E972}" presName="hierChild3" presStyleCnt="0"/>
      <dgm:spPr/>
    </dgm:pt>
  </dgm:ptLst>
  <dgm:cxnLst>
    <dgm:cxn modelId="{3EA3A30E-53B0-4DBE-99B1-3831149C0E9D}" type="presOf" srcId="{A366568B-4C30-48E1-9D20-D34B0AC4BCA8}" destId="{A51E9EBA-4A44-40A6-85A6-B003666643C5}" srcOrd="0" destOrd="0" presId="urn:microsoft.com/office/officeart/2005/8/layout/orgChart1"/>
    <dgm:cxn modelId="{06554E19-DE1D-49E5-93C5-D6D4A2D7845E}" type="presOf" srcId="{498600EE-A65B-4C88-ABD0-F392F870FE73}" destId="{F79D129E-65E5-4296-BD8B-EB174FF3DC95}" srcOrd="1" destOrd="0" presId="urn:microsoft.com/office/officeart/2005/8/layout/orgChart1"/>
    <dgm:cxn modelId="{B8C85232-47E5-4815-960E-079A5D8F1C84}" srcId="{B87EC33C-7BE9-4BCC-8E71-5ACB7382E972}" destId="{498600EE-A65B-4C88-ABD0-F392F870FE73}" srcOrd="2" destOrd="0" parTransId="{5EB67727-07E5-47FA-A15E-8867979DB285}" sibTransId="{32C1258C-D215-40EE-89AC-1FE12A62C401}"/>
    <dgm:cxn modelId="{B51CB56B-76BA-4249-8E79-992B190906C2}" type="presOf" srcId="{5B970B38-09AE-469D-AFFC-53D2B96B07FF}" destId="{71666A4D-7D39-4720-9CF9-F4BC761B683E}" srcOrd="1" destOrd="0" presId="urn:microsoft.com/office/officeart/2005/8/layout/orgChart1"/>
    <dgm:cxn modelId="{43A90951-A8E3-4E6C-BA68-67E0452B0D2F}" type="presOf" srcId="{B87EC33C-7BE9-4BCC-8E71-5ACB7382E972}" destId="{12962942-E872-46B3-951C-F2CBA000EA80}" srcOrd="1" destOrd="0" presId="urn:microsoft.com/office/officeart/2005/8/layout/orgChart1"/>
    <dgm:cxn modelId="{004DD153-78D0-451F-9BAF-8D546374F609}" srcId="{B87EC33C-7BE9-4BCC-8E71-5ACB7382E972}" destId="{E73B9F1D-2B69-4B40-8BB4-A33D26C4FD40}" srcOrd="0" destOrd="0" parTransId="{FF0571D4-9B68-425E-BABC-20CAE029C0B8}" sibTransId="{94EFEBD5-785C-44C6-B7B1-B3DF2D8F5FD6}"/>
    <dgm:cxn modelId="{8538E177-432D-4B9E-9539-63DCCC5D289B}" srcId="{1164E2B2-70D8-495F-8452-FB67D55485EA}" destId="{B87EC33C-7BE9-4BCC-8E71-5ACB7382E972}" srcOrd="0" destOrd="0" parTransId="{F37765D4-3446-4F2B-A2F7-F99A44C669CA}" sibTransId="{1D4E889B-3626-4ED8-93A5-2B37BAFC0F34}"/>
    <dgm:cxn modelId="{B09DBE9B-4B6D-4F69-B047-B9C59B096E67}" type="presOf" srcId="{1164E2B2-70D8-495F-8452-FB67D55485EA}" destId="{2161CD16-6688-4495-A48F-E7BACFBF66B5}" srcOrd="0" destOrd="0" presId="urn:microsoft.com/office/officeart/2005/8/layout/orgChart1"/>
    <dgm:cxn modelId="{33B105A3-9F94-4EAC-AA07-684F683D6A86}" type="presOf" srcId="{B87EC33C-7BE9-4BCC-8E71-5ACB7382E972}" destId="{09C31B22-1B87-484B-9D97-D606A7088655}" srcOrd="0" destOrd="0" presId="urn:microsoft.com/office/officeart/2005/8/layout/orgChart1"/>
    <dgm:cxn modelId="{1F919AAC-31A6-45BD-9B0F-480D4E3E3CB4}" type="presOf" srcId="{498600EE-A65B-4C88-ABD0-F392F870FE73}" destId="{50CCE6BA-BCCD-4448-BAF0-3B33F0657D3E}" srcOrd="0" destOrd="0" presId="urn:microsoft.com/office/officeart/2005/8/layout/orgChart1"/>
    <dgm:cxn modelId="{9FAB1FB0-795F-48BF-B5EC-49F04F1F7203}" type="presOf" srcId="{E73B9F1D-2B69-4B40-8BB4-A33D26C4FD40}" destId="{FB5DD9E7-73EF-4901-8BE6-5D646AAF3293}" srcOrd="1" destOrd="0" presId="urn:microsoft.com/office/officeart/2005/8/layout/orgChart1"/>
    <dgm:cxn modelId="{53E9EBC3-C429-47F7-9E30-F072C5DAAB06}" type="presOf" srcId="{5EB67727-07E5-47FA-A15E-8867979DB285}" destId="{76BB51F0-984E-4491-BF91-3E5F788AA0AB}" srcOrd="0" destOrd="0" presId="urn:microsoft.com/office/officeart/2005/8/layout/orgChart1"/>
    <dgm:cxn modelId="{0E037EC6-E7D6-4988-832C-455C6DC452C2}" type="presOf" srcId="{E73B9F1D-2B69-4B40-8BB4-A33D26C4FD40}" destId="{F8C912CA-4BF3-4761-B82F-9B148FF952F1}" srcOrd="0" destOrd="0" presId="urn:microsoft.com/office/officeart/2005/8/layout/orgChart1"/>
    <dgm:cxn modelId="{B4B69FDD-33B9-4604-A934-8780F1552681}" type="presOf" srcId="{5B970B38-09AE-469D-AFFC-53D2B96B07FF}" destId="{A2D7CAF5-B321-4106-BF12-23EE96EA232F}" srcOrd="0" destOrd="0" presId="urn:microsoft.com/office/officeart/2005/8/layout/orgChart1"/>
    <dgm:cxn modelId="{F7C6C6F1-7BC4-4D1F-8C0A-E24E1DC2D349}" type="presOf" srcId="{FF0571D4-9B68-425E-BABC-20CAE029C0B8}" destId="{9221C285-053E-4BE3-8B5E-AFA66105ECA8}" srcOrd="0" destOrd="0" presId="urn:microsoft.com/office/officeart/2005/8/layout/orgChart1"/>
    <dgm:cxn modelId="{6EEEB6FC-77C7-47B8-881E-090BAB23FC50}" srcId="{B87EC33C-7BE9-4BCC-8E71-5ACB7382E972}" destId="{5B970B38-09AE-469D-AFFC-53D2B96B07FF}" srcOrd="1" destOrd="0" parTransId="{A366568B-4C30-48E1-9D20-D34B0AC4BCA8}" sibTransId="{D5CF05F2-648C-45ED-BD6E-5E6C034A3C74}"/>
    <dgm:cxn modelId="{496D13A1-F80A-4E75-B741-A3A178595FE5}" type="presParOf" srcId="{2161CD16-6688-4495-A48F-E7BACFBF66B5}" destId="{BE612B91-B1A5-4818-B6C8-57CAEAE0E0C8}" srcOrd="0" destOrd="0" presId="urn:microsoft.com/office/officeart/2005/8/layout/orgChart1"/>
    <dgm:cxn modelId="{FFF956B8-4EDD-45A0-843E-47BB7A3101AA}" type="presParOf" srcId="{BE612B91-B1A5-4818-B6C8-57CAEAE0E0C8}" destId="{C052BC5F-6A60-45EF-BC89-2A58D5D60A8B}" srcOrd="0" destOrd="0" presId="urn:microsoft.com/office/officeart/2005/8/layout/orgChart1"/>
    <dgm:cxn modelId="{DA474F5C-1B48-450A-BA30-6DA7D1FFA656}" type="presParOf" srcId="{C052BC5F-6A60-45EF-BC89-2A58D5D60A8B}" destId="{09C31B22-1B87-484B-9D97-D606A7088655}" srcOrd="0" destOrd="0" presId="urn:microsoft.com/office/officeart/2005/8/layout/orgChart1"/>
    <dgm:cxn modelId="{ABC8F239-4091-4744-8886-6DBD3BDA4CD1}" type="presParOf" srcId="{C052BC5F-6A60-45EF-BC89-2A58D5D60A8B}" destId="{12962942-E872-46B3-951C-F2CBA000EA80}" srcOrd="1" destOrd="0" presId="urn:microsoft.com/office/officeart/2005/8/layout/orgChart1"/>
    <dgm:cxn modelId="{6AA8BEBD-2B2A-4AD1-A2B2-18AF4B103AF8}" type="presParOf" srcId="{BE612B91-B1A5-4818-B6C8-57CAEAE0E0C8}" destId="{6AABA752-239C-4B11-925E-FBFC4575D716}" srcOrd="1" destOrd="0" presId="urn:microsoft.com/office/officeart/2005/8/layout/orgChart1"/>
    <dgm:cxn modelId="{29525C98-D52E-4660-BABD-9A5A58E37E9F}" type="presParOf" srcId="{6AABA752-239C-4B11-925E-FBFC4575D716}" destId="{9221C285-053E-4BE3-8B5E-AFA66105ECA8}" srcOrd="0" destOrd="0" presId="urn:microsoft.com/office/officeart/2005/8/layout/orgChart1"/>
    <dgm:cxn modelId="{D22468C2-2B7C-482E-8755-0FFC1704736B}" type="presParOf" srcId="{6AABA752-239C-4B11-925E-FBFC4575D716}" destId="{5836900B-C90B-42EE-A52A-554A7C12C4D3}" srcOrd="1" destOrd="0" presId="urn:microsoft.com/office/officeart/2005/8/layout/orgChart1"/>
    <dgm:cxn modelId="{FFCCF22C-C75A-4D15-B92A-68ED4A0BE13F}" type="presParOf" srcId="{5836900B-C90B-42EE-A52A-554A7C12C4D3}" destId="{21803AD0-B54C-4C38-83D4-09C3430985DD}" srcOrd="0" destOrd="0" presId="urn:microsoft.com/office/officeart/2005/8/layout/orgChart1"/>
    <dgm:cxn modelId="{5DB5B1A5-21A9-43CE-9DC9-DF085CCCC508}" type="presParOf" srcId="{21803AD0-B54C-4C38-83D4-09C3430985DD}" destId="{F8C912CA-4BF3-4761-B82F-9B148FF952F1}" srcOrd="0" destOrd="0" presId="urn:microsoft.com/office/officeart/2005/8/layout/orgChart1"/>
    <dgm:cxn modelId="{52D3EC7F-E642-4FCC-B239-7173AB8309C6}" type="presParOf" srcId="{21803AD0-B54C-4C38-83D4-09C3430985DD}" destId="{FB5DD9E7-73EF-4901-8BE6-5D646AAF3293}" srcOrd="1" destOrd="0" presId="urn:microsoft.com/office/officeart/2005/8/layout/orgChart1"/>
    <dgm:cxn modelId="{E30FA3F5-B31B-4C3A-AE3B-CE8CF39E45C6}" type="presParOf" srcId="{5836900B-C90B-42EE-A52A-554A7C12C4D3}" destId="{59AE7A9F-D963-43D6-953B-E6CED9269688}" srcOrd="1" destOrd="0" presId="urn:microsoft.com/office/officeart/2005/8/layout/orgChart1"/>
    <dgm:cxn modelId="{C86929CC-B4B1-42B2-901B-A87C398FAFC5}" type="presParOf" srcId="{5836900B-C90B-42EE-A52A-554A7C12C4D3}" destId="{4C6894F0-4F56-4596-AE1F-79ECB41ABBF8}" srcOrd="2" destOrd="0" presId="urn:microsoft.com/office/officeart/2005/8/layout/orgChart1"/>
    <dgm:cxn modelId="{62E48770-8639-42BB-8AC8-AE6CB89B109B}" type="presParOf" srcId="{6AABA752-239C-4B11-925E-FBFC4575D716}" destId="{A51E9EBA-4A44-40A6-85A6-B003666643C5}" srcOrd="2" destOrd="0" presId="urn:microsoft.com/office/officeart/2005/8/layout/orgChart1"/>
    <dgm:cxn modelId="{8B1E570A-DE43-4B53-A363-2A9B0B2C7573}" type="presParOf" srcId="{6AABA752-239C-4B11-925E-FBFC4575D716}" destId="{26EF91A1-954F-4977-8D9F-C54AE460073A}" srcOrd="3" destOrd="0" presId="urn:microsoft.com/office/officeart/2005/8/layout/orgChart1"/>
    <dgm:cxn modelId="{739A410F-1773-428C-80FB-02A84973E137}" type="presParOf" srcId="{26EF91A1-954F-4977-8D9F-C54AE460073A}" destId="{49B14A01-01FE-4584-B364-04853E344417}" srcOrd="0" destOrd="0" presId="urn:microsoft.com/office/officeart/2005/8/layout/orgChart1"/>
    <dgm:cxn modelId="{E059B29F-FAC4-4EE0-98FC-1A6C390CE7ED}" type="presParOf" srcId="{49B14A01-01FE-4584-B364-04853E344417}" destId="{A2D7CAF5-B321-4106-BF12-23EE96EA232F}" srcOrd="0" destOrd="0" presId="urn:microsoft.com/office/officeart/2005/8/layout/orgChart1"/>
    <dgm:cxn modelId="{341B9F43-FB9F-4613-96D6-D077FC6F4911}" type="presParOf" srcId="{49B14A01-01FE-4584-B364-04853E344417}" destId="{71666A4D-7D39-4720-9CF9-F4BC761B683E}" srcOrd="1" destOrd="0" presId="urn:microsoft.com/office/officeart/2005/8/layout/orgChart1"/>
    <dgm:cxn modelId="{E74139CA-B621-4215-946B-DC6C6802B9DD}" type="presParOf" srcId="{26EF91A1-954F-4977-8D9F-C54AE460073A}" destId="{37E056B4-1618-4106-B3FE-A06AFB5BE349}" srcOrd="1" destOrd="0" presId="urn:microsoft.com/office/officeart/2005/8/layout/orgChart1"/>
    <dgm:cxn modelId="{BF0C81F5-5737-4107-B338-7BF1F5369AC4}" type="presParOf" srcId="{26EF91A1-954F-4977-8D9F-C54AE460073A}" destId="{35F91EBA-41F6-4C4A-917B-07F19EC81CFF}" srcOrd="2" destOrd="0" presId="urn:microsoft.com/office/officeart/2005/8/layout/orgChart1"/>
    <dgm:cxn modelId="{41CE6F33-CB79-4876-8EB2-EA3502BF391E}" type="presParOf" srcId="{6AABA752-239C-4B11-925E-FBFC4575D716}" destId="{76BB51F0-984E-4491-BF91-3E5F788AA0AB}" srcOrd="4" destOrd="0" presId="urn:microsoft.com/office/officeart/2005/8/layout/orgChart1"/>
    <dgm:cxn modelId="{BF45BB0B-B046-4B43-B131-D6B37E6B6FD1}" type="presParOf" srcId="{6AABA752-239C-4B11-925E-FBFC4575D716}" destId="{5389CDC7-D4F3-45B7-8355-EED3A35ED677}" srcOrd="5" destOrd="0" presId="urn:microsoft.com/office/officeart/2005/8/layout/orgChart1"/>
    <dgm:cxn modelId="{C35FA5B5-3D1F-475B-A673-521FC9741556}" type="presParOf" srcId="{5389CDC7-D4F3-45B7-8355-EED3A35ED677}" destId="{205A2008-F7A8-4232-9E86-5A4F71616CA2}" srcOrd="0" destOrd="0" presId="urn:microsoft.com/office/officeart/2005/8/layout/orgChart1"/>
    <dgm:cxn modelId="{69FC5DA5-810F-4B53-8E53-9E12DB0DFF60}" type="presParOf" srcId="{205A2008-F7A8-4232-9E86-5A4F71616CA2}" destId="{50CCE6BA-BCCD-4448-BAF0-3B33F0657D3E}" srcOrd="0" destOrd="0" presId="urn:microsoft.com/office/officeart/2005/8/layout/orgChart1"/>
    <dgm:cxn modelId="{3F89C04C-B201-4746-B30A-CB0E00B9551B}" type="presParOf" srcId="{205A2008-F7A8-4232-9E86-5A4F71616CA2}" destId="{F79D129E-65E5-4296-BD8B-EB174FF3DC95}" srcOrd="1" destOrd="0" presId="urn:microsoft.com/office/officeart/2005/8/layout/orgChart1"/>
    <dgm:cxn modelId="{86F52C67-5A6B-42BE-AF9D-950A164B46BF}" type="presParOf" srcId="{5389CDC7-D4F3-45B7-8355-EED3A35ED677}" destId="{DA0D8C41-8F9C-4C02-B7D4-E86935BD15FD}" srcOrd="1" destOrd="0" presId="urn:microsoft.com/office/officeart/2005/8/layout/orgChart1"/>
    <dgm:cxn modelId="{AD0E52FF-CBAD-4661-8274-5DE14B8F85C6}" type="presParOf" srcId="{5389CDC7-D4F3-45B7-8355-EED3A35ED677}" destId="{2BEB8E37-B327-47B3-B90D-B92058211119}" srcOrd="2" destOrd="0" presId="urn:microsoft.com/office/officeart/2005/8/layout/orgChart1"/>
    <dgm:cxn modelId="{B569E2D4-8891-4035-A46C-E5B72B1721DD}" type="presParOf" srcId="{BE612B91-B1A5-4818-B6C8-57CAEAE0E0C8}" destId="{AB8BA930-EB72-46B8-B4CE-BB8C7AD0DA9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B51F0-984E-4491-BF91-3E5F788AA0AB}">
      <dsp:nvSpPr>
        <dsp:cNvPr id="0" name=""/>
        <dsp:cNvSpPr/>
      </dsp:nvSpPr>
      <dsp:spPr>
        <a:xfrm>
          <a:off x="3048000" y="1082867"/>
          <a:ext cx="2156482" cy="374265"/>
        </a:xfrm>
        <a:custGeom>
          <a:avLst/>
          <a:gdLst/>
          <a:ahLst/>
          <a:cxnLst/>
          <a:rect l="0" t="0" r="0" b="0"/>
          <a:pathLst>
            <a:path>
              <a:moveTo>
                <a:pt x="0" y="0"/>
              </a:moveTo>
              <a:lnTo>
                <a:pt x="0" y="187132"/>
              </a:lnTo>
              <a:lnTo>
                <a:pt x="2156482" y="187132"/>
              </a:lnTo>
              <a:lnTo>
                <a:pt x="2156482" y="374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1E9EBA-4A44-40A6-85A6-B003666643C5}">
      <dsp:nvSpPr>
        <dsp:cNvPr id="0" name=""/>
        <dsp:cNvSpPr/>
      </dsp:nvSpPr>
      <dsp:spPr>
        <a:xfrm>
          <a:off x="3002280" y="1082867"/>
          <a:ext cx="91440" cy="374265"/>
        </a:xfrm>
        <a:custGeom>
          <a:avLst/>
          <a:gdLst/>
          <a:ahLst/>
          <a:cxnLst/>
          <a:rect l="0" t="0" r="0" b="0"/>
          <a:pathLst>
            <a:path>
              <a:moveTo>
                <a:pt x="45720" y="0"/>
              </a:moveTo>
              <a:lnTo>
                <a:pt x="45720" y="374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1C285-053E-4BE3-8B5E-AFA66105ECA8}">
      <dsp:nvSpPr>
        <dsp:cNvPr id="0" name=""/>
        <dsp:cNvSpPr/>
      </dsp:nvSpPr>
      <dsp:spPr>
        <a:xfrm>
          <a:off x="891517" y="1082867"/>
          <a:ext cx="2156482" cy="374265"/>
        </a:xfrm>
        <a:custGeom>
          <a:avLst/>
          <a:gdLst/>
          <a:ahLst/>
          <a:cxnLst/>
          <a:rect l="0" t="0" r="0" b="0"/>
          <a:pathLst>
            <a:path>
              <a:moveTo>
                <a:pt x="2156482" y="0"/>
              </a:moveTo>
              <a:lnTo>
                <a:pt x="2156482" y="187132"/>
              </a:lnTo>
              <a:lnTo>
                <a:pt x="0" y="187132"/>
              </a:lnTo>
              <a:lnTo>
                <a:pt x="0" y="374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C31B22-1B87-484B-9D97-D606A7088655}">
      <dsp:nvSpPr>
        <dsp:cNvPr id="0" name=""/>
        <dsp:cNvSpPr/>
      </dsp:nvSpPr>
      <dsp:spPr>
        <a:xfrm>
          <a:off x="2156891" y="191758"/>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Dominant</a:t>
          </a:r>
          <a:br>
            <a:rPr lang="en-US" sz="2000" b="1" kern="1200" dirty="0"/>
          </a:br>
          <a:r>
            <a:rPr lang="en-US" sz="2000" b="1" kern="1200" dirty="0"/>
            <a:t>Strategy</a:t>
          </a:r>
        </a:p>
      </dsp:txBody>
      <dsp:txXfrm>
        <a:off x="2156891" y="191758"/>
        <a:ext cx="1782216" cy="891108"/>
      </dsp:txXfrm>
    </dsp:sp>
    <dsp:sp modelId="{F8C912CA-4BF3-4761-B82F-9B148FF952F1}">
      <dsp:nvSpPr>
        <dsp:cNvPr id="0" name=""/>
        <dsp:cNvSpPr/>
      </dsp:nvSpPr>
      <dsp:spPr>
        <a:xfrm>
          <a:off x="409" y="1457132"/>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Alternate</a:t>
          </a:r>
          <a:br>
            <a:rPr lang="en-US" sz="2000" b="1" kern="1200" dirty="0"/>
          </a:br>
          <a:r>
            <a:rPr lang="en-US" sz="2000" b="1" kern="1200" dirty="0"/>
            <a:t>Strategy</a:t>
          </a:r>
        </a:p>
      </dsp:txBody>
      <dsp:txXfrm>
        <a:off x="409" y="1457132"/>
        <a:ext cx="1782216" cy="891108"/>
      </dsp:txXfrm>
    </dsp:sp>
    <dsp:sp modelId="{A2D7CAF5-B321-4106-BF12-23EE96EA232F}">
      <dsp:nvSpPr>
        <dsp:cNvPr id="0" name=""/>
        <dsp:cNvSpPr/>
      </dsp:nvSpPr>
      <dsp:spPr>
        <a:xfrm>
          <a:off x="2156891" y="1457132"/>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Alternate</a:t>
          </a:r>
          <a:br>
            <a:rPr lang="en-US" sz="2000" b="1" kern="1200" dirty="0"/>
          </a:br>
          <a:r>
            <a:rPr lang="en-US" sz="2000" b="1" kern="1200" dirty="0"/>
            <a:t>Strategy</a:t>
          </a:r>
        </a:p>
      </dsp:txBody>
      <dsp:txXfrm>
        <a:off x="2156891" y="1457132"/>
        <a:ext cx="1782216" cy="891108"/>
      </dsp:txXfrm>
    </dsp:sp>
    <dsp:sp modelId="{50CCE6BA-BCCD-4448-BAF0-3B33F0657D3E}">
      <dsp:nvSpPr>
        <dsp:cNvPr id="0" name=""/>
        <dsp:cNvSpPr/>
      </dsp:nvSpPr>
      <dsp:spPr>
        <a:xfrm>
          <a:off x="4313373" y="1457132"/>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Alternate</a:t>
          </a:r>
          <a:br>
            <a:rPr lang="en-US" sz="2000" b="1" kern="1200" dirty="0"/>
          </a:br>
          <a:r>
            <a:rPr lang="en-US" sz="2000" b="1" kern="1200" dirty="0"/>
            <a:t>Strategy</a:t>
          </a:r>
        </a:p>
      </dsp:txBody>
      <dsp:txXfrm>
        <a:off x="4313373" y="1457132"/>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13FAA-61ED-4C86-9386-1B4FD35F1B0A}" type="datetimeFigureOut">
              <a:rPr lang="en-US" smtClean="0"/>
              <a:t>8/22/2017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A150D-ED56-4FD0-B1F8-C40E159D3BE7}" type="slidenum">
              <a:rPr lang="en-US" smtClean="0"/>
              <a:t>‹#›</a:t>
            </a:fld>
            <a:endParaRPr lang="en-US"/>
          </a:p>
        </p:txBody>
      </p:sp>
    </p:spTree>
    <p:extLst>
      <p:ext uri="{BB962C8B-B14F-4D97-AF65-F5344CB8AC3E}">
        <p14:creationId xmlns:p14="http://schemas.microsoft.com/office/powerpoint/2010/main" val="174078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0264D-0ED7-4C36-9DA5-282FF1BFE0A3}" type="slidenum">
              <a:rPr lang="en-US" altLang="en-US"/>
              <a:pPr/>
              <a:t>74</a:t>
            </a:fld>
            <a:endParaRPr lang="en-US" alt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a:t>Slide 46.</a:t>
            </a:r>
          </a:p>
          <a:p>
            <a:endParaRPr lang="en-US" altLang="en-US"/>
          </a:p>
          <a:p>
            <a:r>
              <a:rPr lang="en-US" altLang="en-US"/>
              <a:t>46a. This is a summary of the three-step process you need to go through in order to make sure your leadership behaviors are strategic. </a:t>
            </a:r>
          </a:p>
          <a:p>
            <a:endParaRPr lang="en-US" altLang="en-US"/>
          </a:p>
          <a:p>
            <a:r>
              <a:rPr lang="en-US" altLang="en-US"/>
              <a:t>46b. The practice case starting on page 16 asks you to use this process.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131A3B-03A7-43EC-9D0B-D0A8B1C760BB}"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AA56D-CF6C-4994-A571-0C405B0F2C8D}" type="slidenum">
              <a:rPr lang="en-US" smtClean="0"/>
              <a:t>‹#›</a:t>
            </a:fld>
            <a:endParaRPr lang="en-US"/>
          </a:p>
        </p:txBody>
      </p:sp>
    </p:spTree>
    <p:extLst>
      <p:ext uri="{BB962C8B-B14F-4D97-AF65-F5344CB8AC3E}">
        <p14:creationId xmlns:p14="http://schemas.microsoft.com/office/powerpoint/2010/main" val="24117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31A3B-03A7-43EC-9D0B-D0A8B1C760BB}"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AA56D-CF6C-4994-A571-0C405B0F2C8D}" type="slidenum">
              <a:rPr lang="en-US" smtClean="0"/>
              <a:t>‹#›</a:t>
            </a:fld>
            <a:endParaRPr lang="en-US"/>
          </a:p>
        </p:txBody>
      </p:sp>
    </p:spTree>
    <p:extLst>
      <p:ext uri="{BB962C8B-B14F-4D97-AF65-F5344CB8AC3E}">
        <p14:creationId xmlns:p14="http://schemas.microsoft.com/office/powerpoint/2010/main" val="3561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31A3B-03A7-43EC-9D0B-D0A8B1C760BB}"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AA56D-CF6C-4994-A571-0C405B0F2C8D}" type="slidenum">
              <a:rPr lang="en-US" smtClean="0"/>
              <a:t>‹#›</a:t>
            </a:fld>
            <a:endParaRPr lang="en-US"/>
          </a:p>
        </p:txBody>
      </p:sp>
    </p:spTree>
    <p:extLst>
      <p:ext uri="{BB962C8B-B14F-4D97-AF65-F5344CB8AC3E}">
        <p14:creationId xmlns:p14="http://schemas.microsoft.com/office/powerpoint/2010/main" val="349154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31A3B-03A7-43EC-9D0B-D0A8B1C760BB}"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AA56D-CF6C-4994-A571-0C405B0F2C8D}" type="slidenum">
              <a:rPr lang="en-US" smtClean="0"/>
              <a:t>‹#›</a:t>
            </a:fld>
            <a:endParaRPr lang="en-US"/>
          </a:p>
        </p:txBody>
      </p:sp>
    </p:spTree>
    <p:extLst>
      <p:ext uri="{BB962C8B-B14F-4D97-AF65-F5344CB8AC3E}">
        <p14:creationId xmlns:p14="http://schemas.microsoft.com/office/powerpoint/2010/main" val="198994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31A3B-03A7-43EC-9D0B-D0A8B1C760BB}"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AA56D-CF6C-4994-A571-0C405B0F2C8D}" type="slidenum">
              <a:rPr lang="en-US" smtClean="0"/>
              <a:t>‹#›</a:t>
            </a:fld>
            <a:endParaRPr lang="en-US"/>
          </a:p>
        </p:txBody>
      </p:sp>
    </p:spTree>
    <p:extLst>
      <p:ext uri="{BB962C8B-B14F-4D97-AF65-F5344CB8AC3E}">
        <p14:creationId xmlns:p14="http://schemas.microsoft.com/office/powerpoint/2010/main" val="237624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131A3B-03A7-43EC-9D0B-D0A8B1C760BB}"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AA56D-CF6C-4994-A571-0C405B0F2C8D}" type="slidenum">
              <a:rPr lang="en-US" smtClean="0"/>
              <a:t>‹#›</a:t>
            </a:fld>
            <a:endParaRPr lang="en-US"/>
          </a:p>
        </p:txBody>
      </p:sp>
    </p:spTree>
    <p:extLst>
      <p:ext uri="{BB962C8B-B14F-4D97-AF65-F5344CB8AC3E}">
        <p14:creationId xmlns:p14="http://schemas.microsoft.com/office/powerpoint/2010/main" val="14771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31A3B-03A7-43EC-9D0B-D0A8B1C760BB}" type="datetimeFigureOut">
              <a:rPr lang="en-US" smtClean="0"/>
              <a:t>8/22/2017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AA56D-CF6C-4994-A571-0C405B0F2C8D}" type="slidenum">
              <a:rPr lang="en-US" smtClean="0"/>
              <a:t>‹#›</a:t>
            </a:fld>
            <a:endParaRPr lang="en-US"/>
          </a:p>
        </p:txBody>
      </p:sp>
    </p:spTree>
    <p:extLst>
      <p:ext uri="{BB962C8B-B14F-4D97-AF65-F5344CB8AC3E}">
        <p14:creationId xmlns:p14="http://schemas.microsoft.com/office/powerpoint/2010/main" val="341704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a:ln w="28575">
            <a:noFill/>
          </a:ln>
        </p:spPr>
        <p:txBody>
          <a:bodyPr/>
          <a:lstStyle>
            <a:lvl1pPr algn="r">
              <a:defRPr/>
            </a:lvl1pPr>
          </a:lstStyle>
          <a:p>
            <a:endParaRPr lang="en-US" dirty="0"/>
          </a:p>
        </p:txBody>
      </p:sp>
      <p:sp>
        <p:nvSpPr>
          <p:cNvPr id="3" name="Date Placeholder 2"/>
          <p:cNvSpPr>
            <a:spLocks noGrp="1"/>
          </p:cNvSpPr>
          <p:nvPr>
            <p:ph type="dt" sz="half" idx="10"/>
          </p:nvPr>
        </p:nvSpPr>
        <p:spPr/>
        <p:txBody>
          <a:bodyPr/>
          <a:lstStyle/>
          <a:p>
            <a:fld id="{E5131A3B-03A7-43EC-9D0B-D0A8B1C760BB}" type="datetimeFigureOut">
              <a:rPr lang="en-US" smtClean="0"/>
              <a:t>8/22/2017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AA56D-CF6C-4994-A571-0C405B0F2C8D}" type="slidenum">
              <a:rPr lang="en-US" smtClean="0"/>
              <a:t>‹#›</a:t>
            </a:fld>
            <a:endParaRPr lang="en-US"/>
          </a:p>
        </p:txBody>
      </p:sp>
      <p:sp>
        <p:nvSpPr>
          <p:cNvPr id="7" name="Rectangle 6"/>
          <p:cNvSpPr/>
          <p:nvPr userDrawn="1"/>
        </p:nvSpPr>
        <p:spPr>
          <a:xfrm>
            <a:off x="0" y="8389"/>
            <a:ext cx="1219200" cy="17373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42661"/>
            <a:ext cx="1219200" cy="17373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3419061"/>
            <a:ext cx="1219200" cy="1737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125278"/>
            <a:ext cx="1219200" cy="17373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553739" y="6410739"/>
            <a:ext cx="16002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1219200" cy="6858000"/>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19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31A3B-03A7-43EC-9D0B-D0A8B1C760BB}" type="datetimeFigureOut">
              <a:rPr lang="en-US" smtClean="0"/>
              <a:t>8/22/2017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AA56D-CF6C-4994-A571-0C405B0F2C8D}" type="slidenum">
              <a:rPr lang="en-US" smtClean="0"/>
              <a:t>‹#›</a:t>
            </a:fld>
            <a:endParaRPr lang="en-US"/>
          </a:p>
        </p:txBody>
      </p:sp>
    </p:spTree>
    <p:extLst>
      <p:ext uri="{BB962C8B-B14F-4D97-AF65-F5344CB8AC3E}">
        <p14:creationId xmlns:p14="http://schemas.microsoft.com/office/powerpoint/2010/main" val="16174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31A3B-03A7-43EC-9D0B-D0A8B1C760BB}"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AA56D-CF6C-4994-A571-0C405B0F2C8D}" type="slidenum">
              <a:rPr lang="en-US" smtClean="0"/>
              <a:t>‹#›</a:t>
            </a:fld>
            <a:endParaRPr lang="en-US"/>
          </a:p>
        </p:txBody>
      </p:sp>
    </p:spTree>
    <p:extLst>
      <p:ext uri="{BB962C8B-B14F-4D97-AF65-F5344CB8AC3E}">
        <p14:creationId xmlns:p14="http://schemas.microsoft.com/office/powerpoint/2010/main" val="43694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31A3B-03A7-43EC-9D0B-D0A8B1C760BB}"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AA56D-CF6C-4994-A571-0C405B0F2C8D}" type="slidenum">
              <a:rPr lang="en-US" smtClean="0"/>
              <a:t>‹#›</a:t>
            </a:fld>
            <a:endParaRPr lang="en-US"/>
          </a:p>
        </p:txBody>
      </p:sp>
    </p:spTree>
    <p:extLst>
      <p:ext uri="{BB962C8B-B14F-4D97-AF65-F5344CB8AC3E}">
        <p14:creationId xmlns:p14="http://schemas.microsoft.com/office/powerpoint/2010/main" val="163566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31A3B-03A7-43EC-9D0B-D0A8B1C760BB}" type="datetimeFigureOut">
              <a:rPr lang="en-US" smtClean="0"/>
              <a:t>8/22/2017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AA56D-CF6C-4994-A571-0C405B0F2C8D}" type="slidenum">
              <a:rPr lang="en-US" smtClean="0"/>
              <a:t>‹#›</a:t>
            </a:fld>
            <a:endParaRPr lang="en-US"/>
          </a:p>
        </p:txBody>
      </p:sp>
    </p:spTree>
    <p:extLst>
      <p:ext uri="{BB962C8B-B14F-4D97-AF65-F5344CB8AC3E}">
        <p14:creationId xmlns:p14="http://schemas.microsoft.com/office/powerpoint/2010/main" val="244314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http://jshinn.wordpress.com/2009/07/29/social-networking-risks-part-ii-employer-nailed-in-bullseye-for-wrongfully-accessing-myspace-page/"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clavesliderazgoresponsable.blogspot.com.co/2015/04/habilidades-fundamentales-para-un.html"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commons.wikimedia.org/wiki/File:InterpersonalCommunicatrionsBasicElements2.pn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loungeempreendedor.com.br/2011/08/18/feedback/" TargetMode="External"/><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integramasmas.com/tag/retroalimentacion/" TargetMode="External"/><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flickr.com/photos/hikingartist/3006517938"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openclipart.org/detail/186814/shaking-hands---business-people-who---checkmark-by-simpletutorials.net-186814"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eduspiral.com/2013/02/16" TargetMode="External"/><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hyperlink" Target="http://www.flickr.com/photos/23065375@N05/2246558373/" TargetMode="External"/><Relationship Id="rId4" Type="http://schemas.openxmlformats.org/officeDocument/2006/relationships/image" Target="../media/image1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craigmotor.wordpress.com/2012/01/04"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2012books.lardbucket.org/books/success-in-college/s09-02-studying-to-learn-not-just-for.html" TargetMode="External"/><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biblicalpreaching.net/2011/12/20/what-would-help/" TargetMode="External"/><Relationship Id="rId2" Type="http://schemas.openxmlformats.org/officeDocument/2006/relationships/image" Target="../media/image19.jpg"/><Relationship Id="rId1" Type="http://schemas.openxmlformats.org/officeDocument/2006/relationships/slideLayout" Target="../slideLayouts/slideLayout6.xml"/><Relationship Id="rId5" Type="http://schemas.openxmlformats.org/officeDocument/2006/relationships/hyperlink" Target="http://elmundodegracielita.blogspot.com/2011/02/informacion-general-iii.html" TargetMode="External"/><Relationship Id="rId4" Type="http://schemas.openxmlformats.org/officeDocument/2006/relationships/image" Target="../media/image20.jpg"/></Relationships>
</file>

<file path=ppt/slides/_rels/slide6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75.xml.rels><?xml version="1.0" encoding="UTF-8" standalone="yes"?>
<Relationships xmlns="http://schemas.openxmlformats.org/package/2006/relationships"><Relationship Id="rId3" Type="http://schemas.openxmlformats.org/officeDocument/2006/relationships/hyperlink" Target="http://www.bcaaz.com/tag/fast-track-employees/" TargetMode="External"/><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1.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0.wmf"/><Relationship Id="rId4" Type="http://schemas.openxmlformats.org/officeDocument/2006/relationships/oleObject" Target="../embeddings/oleObject4.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0" y="274638"/>
            <a:ext cx="7162800" cy="1143000"/>
          </a:xfrm>
        </p:spPr>
        <p:txBody>
          <a:bodyPr/>
          <a:lstStyle/>
          <a:p>
            <a:pPr algn="l"/>
            <a:r>
              <a:rPr lang="en-US" b="1" dirty="0">
                <a:solidFill>
                  <a:srgbClr val="C00000"/>
                </a:solidFill>
              </a:rPr>
              <a:t>Course Objectives</a:t>
            </a:r>
          </a:p>
        </p:txBody>
      </p:sp>
      <p:sp>
        <p:nvSpPr>
          <p:cNvPr id="5" name="TextBox 4"/>
          <p:cNvSpPr txBox="1"/>
          <p:nvPr/>
        </p:nvSpPr>
        <p:spPr>
          <a:xfrm>
            <a:off x="1467678" y="2590800"/>
            <a:ext cx="7523922" cy="3016210"/>
          </a:xfrm>
          <a:prstGeom prst="rect">
            <a:avLst/>
          </a:prstGeom>
          <a:noFill/>
        </p:spPr>
        <p:txBody>
          <a:bodyPr wrap="square" rtlCol="0">
            <a:spAutoFit/>
          </a:bodyPr>
          <a:lstStyle/>
          <a:p>
            <a:pPr marL="347663" indent="-347663">
              <a:spcAft>
                <a:spcPts val="1800"/>
              </a:spcAft>
              <a:buClr>
                <a:srgbClr val="C00000"/>
              </a:buClr>
              <a:buFont typeface="Wingdings" panose="05000000000000000000" pitchFamily="2" charset="2"/>
              <a:buChar char="Ø"/>
            </a:pPr>
            <a:r>
              <a:rPr lang="en-US" sz="3200" dirty="0"/>
              <a:t>Define the four core leadership strategies.</a:t>
            </a:r>
          </a:p>
          <a:p>
            <a:pPr marL="347663" indent="-347663">
              <a:spcAft>
                <a:spcPts val="1800"/>
              </a:spcAft>
              <a:buClr>
                <a:srgbClr val="C00000"/>
              </a:buClr>
              <a:buFont typeface="Wingdings" panose="05000000000000000000" pitchFamily="2" charset="2"/>
              <a:buChar char="Ø"/>
            </a:pPr>
            <a:r>
              <a:rPr lang="en-US" sz="3200" dirty="0"/>
              <a:t>Identify the strategy you use most often.</a:t>
            </a:r>
          </a:p>
          <a:p>
            <a:pPr marL="347663" indent="-347663">
              <a:buClr>
                <a:srgbClr val="C00000"/>
              </a:buClr>
              <a:buFont typeface="Wingdings" panose="05000000000000000000" pitchFamily="2" charset="2"/>
              <a:buChar char="Ø"/>
            </a:pPr>
            <a:r>
              <a:rPr lang="en-US" sz="3200" dirty="0"/>
              <a:t>Adjust your approach or strategy to reflect the capabilities and desires of your employees.</a:t>
            </a:r>
          </a:p>
        </p:txBody>
      </p:sp>
      <p:sp>
        <p:nvSpPr>
          <p:cNvPr id="6" name="TextBox 5"/>
          <p:cNvSpPr txBox="1"/>
          <p:nvPr/>
        </p:nvSpPr>
        <p:spPr>
          <a:xfrm>
            <a:off x="1524000" y="1437382"/>
            <a:ext cx="6973957" cy="1077218"/>
          </a:xfrm>
          <a:prstGeom prst="rect">
            <a:avLst/>
          </a:prstGeom>
          <a:noFill/>
        </p:spPr>
        <p:txBody>
          <a:bodyPr wrap="square" rtlCol="0">
            <a:spAutoFit/>
          </a:bodyPr>
          <a:lstStyle/>
          <a:p>
            <a:r>
              <a:rPr lang="en-US" sz="3200" dirty="0"/>
              <a:t>By the end of this workshop, you will be</a:t>
            </a:r>
            <a:br>
              <a:rPr lang="en-US" sz="3200" dirty="0"/>
            </a:br>
            <a:r>
              <a:rPr lang="en-US" sz="3200" dirty="0"/>
              <a:t>able to:</a:t>
            </a:r>
          </a:p>
        </p:txBody>
      </p:sp>
      <p:sp>
        <p:nvSpPr>
          <p:cNvPr id="7" name="TextBox 6"/>
          <p:cNvSpPr txBox="1"/>
          <p:nvPr/>
        </p:nvSpPr>
        <p:spPr>
          <a:xfrm>
            <a:off x="8196470" y="6458778"/>
            <a:ext cx="495300" cy="381000"/>
          </a:xfrm>
          <a:prstGeom prst="rect">
            <a:avLst/>
          </a:prstGeom>
          <a:noFill/>
        </p:spPr>
        <p:txBody>
          <a:bodyPr wrap="square" rtlCol="0">
            <a:spAutoFit/>
          </a:bodyPr>
          <a:lstStyle/>
          <a:p>
            <a:r>
              <a:rPr lang="en-US" dirty="0">
                <a:solidFill>
                  <a:schemeClr val="bg1"/>
                </a:solidFill>
              </a:rPr>
              <a:t>1-1</a:t>
            </a:r>
          </a:p>
        </p:txBody>
      </p:sp>
    </p:spTree>
    <p:extLst>
      <p:ext uri="{BB962C8B-B14F-4D97-AF65-F5344CB8AC3E}">
        <p14:creationId xmlns:p14="http://schemas.microsoft.com/office/powerpoint/2010/main" val="369240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pPr algn="l"/>
            <a:r>
              <a:rPr lang="en-US" b="1" dirty="0">
                <a:solidFill>
                  <a:srgbClr val="C00000"/>
                </a:solidFill>
              </a:rPr>
              <a:t>Workplace Challenges</a:t>
            </a:r>
          </a:p>
        </p:txBody>
      </p:sp>
      <p:sp>
        <p:nvSpPr>
          <p:cNvPr id="3" name="TextBox 2"/>
          <p:cNvSpPr txBox="1"/>
          <p:nvPr/>
        </p:nvSpPr>
        <p:spPr>
          <a:xfrm>
            <a:off x="1447800" y="1600200"/>
            <a:ext cx="7620000" cy="4862870"/>
          </a:xfrm>
          <a:prstGeom prst="rect">
            <a:avLst/>
          </a:prstGeom>
          <a:noFill/>
        </p:spPr>
        <p:txBody>
          <a:bodyPr wrap="square" rtlCol="0">
            <a:spAutoFit/>
          </a:bodyPr>
          <a:lstStyle/>
          <a:p>
            <a:pPr marL="574675">
              <a:spcAft>
                <a:spcPts val="1800"/>
              </a:spcAft>
            </a:pPr>
            <a:r>
              <a:rPr lang="en-US" sz="2800" dirty="0"/>
              <a:t>Organizational pressure to “do more with less”</a:t>
            </a:r>
          </a:p>
          <a:p>
            <a:pPr marL="574675">
              <a:spcAft>
                <a:spcPts val="1800"/>
              </a:spcAft>
            </a:pPr>
            <a:r>
              <a:rPr lang="en-US" sz="2800" dirty="0"/>
              <a:t>Increased customer service focus</a:t>
            </a:r>
          </a:p>
          <a:p>
            <a:pPr marL="574675">
              <a:spcAft>
                <a:spcPts val="1800"/>
              </a:spcAft>
            </a:pPr>
            <a:r>
              <a:rPr lang="en-US" sz="2800" dirty="0"/>
              <a:t>Restructuring/re-engineering</a:t>
            </a:r>
          </a:p>
          <a:p>
            <a:pPr marL="574675">
              <a:spcAft>
                <a:spcPts val="1800"/>
              </a:spcAft>
            </a:pPr>
            <a:r>
              <a:rPr lang="en-US" sz="2800" dirty="0"/>
              <a:t>Downsizing and cost reductions</a:t>
            </a:r>
          </a:p>
          <a:p>
            <a:pPr marL="574675">
              <a:spcAft>
                <a:spcPts val="1800"/>
              </a:spcAft>
            </a:pPr>
            <a:r>
              <a:rPr lang="en-US" sz="2800" dirty="0"/>
              <a:t>Regulatory/legal requirements</a:t>
            </a:r>
          </a:p>
          <a:p>
            <a:pPr marL="574675">
              <a:spcAft>
                <a:spcPts val="1800"/>
              </a:spcAft>
            </a:pPr>
            <a:r>
              <a:rPr lang="en-US" sz="2800" dirty="0"/>
              <a:t>Increased competition</a:t>
            </a:r>
          </a:p>
          <a:p>
            <a:pPr marL="574675"/>
            <a:r>
              <a:rPr lang="en-US" sz="2800" dirty="0"/>
              <a:t>Rising quality and service requirements</a:t>
            </a:r>
          </a:p>
          <a:p>
            <a:endParaRPr lang="en-US" sz="2400" dirty="0"/>
          </a:p>
        </p:txBody>
      </p:sp>
      <p:sp>
        <p:nvSpPr>
          <p:cNvPr id="4" name="Right Arrow 3"/>
          <p:cNvSpPr/>
          <p:nvPr/>
        </p:nvSpPr>
        <p:spPr>
          <a:xfrm>
            <a:off x="1514475" y="1752600"/>
            <a:ext cx="4987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514475" y="2428875"/>
            <a:ext cx="4987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514475" y="3067050"/>
            <a:ext cx="4987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514475" y="3710559"/>
            <a:ext cx="4987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514435" y="4362450"/>
            <a:ext cx="4987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514435" y="5038725"/>
            <a:ext cx="4987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514435" y="5686425"/>
            <a:ext cx="4987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1-10</a:t>
            </a:r>
          </a:p>
        </p:txBody>
      </p:sp>
    </p:spTree>
    <p:extLst>
      <p:ext uri="{BB962C8B-B14F-4D97-AF65-F5344CB8AC3E}">
        <p14:creationId xmlns:p14="http://schemas.microsoft.com/office/powerpoint/2010/main" val="35646004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3</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D-3</a:t>
            </a:r>
          </a:p>
        </p:txBody>
      </p:sp>
      <p:sp>
        <p:nvSpPr>
          <p:cNvPr id="4" name="TextBox 3"/>
          <p:cNvSpPr txBox="1"/>
          <p:nvPr/>
        </p:nvSpPr>
        <p:spPr>
          <a:xfrm>
            <a:off x="1524000" y="1447800"/>
            <a:ext cx="6743700" cy="2062103"/>
          </a:xfrm>
          <a:prstGeom prst="rect">
            <a:avLst/>
          </a:prstGeom>
          <a:noFill/>
        </p:spPr>
        <p:txBody>
          <a:bodyPr wrap="square" rtlCol="0">
            <a:spAutoFit/>
          </a:bodyPr>
          <a:lstStyle/>
          <a:p>
            <a:r>
              <a:rPr lang="en-US" sz="3200" dirty="0"/>
              <a:t>In the middle of an important project, one of your team members quits. The new replacement is eager to help out, but lacks experience.</a:t>
            </a:r>
          </a:p>
        </p:txBody>
      </p:sp>
    </p:spTree>
    <p:extLst>
      <p:ext uri="{BB962C8B-B14F-4D97-AF65-F5344CB8AC3E}">
        <p14:creationId xmlns:p14="http://schemas.microsoft.com/office/powerpoint/2010/main" val="11862483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4</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D-4</a:t>
            </a:r>
          </a:p>
        </p:txBody>
      </p:sp>
      <p:sp>
        <p:nvSpPr>
          <p:cNvPr id="4" name="TextBox 3"/>
          <p:cNvSpPr txBox="1"/>
          <p:nvPr/>
        </p:nvSpPr>
        <p:spPr>
          <a:xfrm>
            <a:off x="1524000" y="1447800"/>
            <a:ext cx="6553200" cy="2554545"/>
          </a:xfrm>
          <a:prstGeom prst="rect">
            <a:avLst/>
          </a:prstGeom>
          <a:noFill/>
        </p:spPr>
        <p:txBody>
          <a:bodyPr wrap="square" rtlCol="0">
            <a:spAutoFit/>
          </a:bodyPr>
          <a:lstStyle/>
          <a:p>
            <a:r>
              <a:rPr lang="en-US" sz="3200" dirty="0"/>
              <a:t>A recently promoted employee is producing disappointing results. Although she works hard, she does not seem to realize when her work is inadequate.</a:t>
            </a:r>
          </a:p>
        </p:txBody>
      </p:sp>
    </p:spTree>
    <p:extLst>
      <p:ext uri="{BB962C8B-B14F-4D97-AF65-F5344CB8AC3E}">
        <p14:creationId xmlns:p14="http://schemas.microsoft.com/office/powerpoint/2010/main" val="11862483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5</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D-5</a:t>
            </a:r>
          </a:p>
        </p:txBody>
      </p:sp>
      <p:sp>
        <p:nvSpPr>
          <p:cNvPr id="4" name="TextBox 3"/>
          <p:cNvSpPr txBox="1"/>
          <p:nvPr/>
        </p:nvSpPr>
        <p:spPr>
          <a:xfrm>
            <a:off x="1524000" y="1295400"/>
            <a:ext cx="7010400" cy="4524315"/>
          </a:xfrm>
          <a:prstGeom prst="rect">
            <a:avLst/>
          </a:prstGeom>
          <a:noFill/>
        </p:spPr>
        <p:txBody>
          <a:bodyPr wrap="square" rtlCol="0">
            <a:spAutoFit/>
          </a:bodyPr>
          <a:lstStyle/>
          <a:p>
            <a:r>
              <a:rPr lang="en-US" sz="3200" dirty="0"/>
              <a:t>An employee made a series of mistakes that suggested she does not understand a technical point about her work. You tried to give her some constructive feedback, but she reacted defensively. Before you knew it, you found yourself arguing with her and you criticized her work more broadly than you had meant to. Now she is upset and angry.</a:t>
            </a:r>
          </a:p>
        </p:txBody>
      </p:sp>
    </p:spTree>
    <p:extLst>
      <p:ext uri="{BB962C8B-B14F-4D97-AF65-F5344CB8AC3E}">
        <p14:creationId xmlns:p14="http://schemas.microsoft.com/office/powerpoint/2010/main" val="11862483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6</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D-6</a:t>
            </a:r>
          </a:p>
        </p:txBody>
      </p:sp>
      <p:sp>
        <p:nvSpPr>
          <p:cNvPr id="4" name="TextBox 3"/>
          <p:cNvSpPr txBox="1"/>
          <p:nvPr/>
        </p:nvSpPr>
        <p:spPr>
          <a:xfrm>
            <a:off x="1524000" y="1519297"/>
            <a:ext cx="7010400" cy="2062103"/>
          </a:xfrm>
          <a:prstGeom prst="rect">
            <a:avLst/>
          </a:prstGeom>
          <a:noFill/>
        </p:spPr>
        <p:txBody>
          <a:bodyPr wrap="square" rtlCol="0">
            <a:spAutoFit/>
          </a:bodyPr>
          <a:lstStyle/>
          <a:p>
            <a:r>
              <a:rPr lang="en-US" sz="3200" dirty="0"/>
              <a:t>Employees have been well trained in how to achieve new quality goals, but they don’t seem to be taking the goals seriously.</a:t>
            </a:r>
          </a:p>
        </p:txBody>
      </p:sp>
    </p:spTree>
    <p:extLst>
      <p:ext uri="{BB962C8B-B14F-4D97-AF65-F5344CB8AC3E}">
        <p14:creationId xmlns:p14="http://schemas.microsoft.com/office/powerpoint/2010/main" val="19739671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7</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D-7</a:t>
            </a:r>
          </a:p>
        </p:txBody>
      </p:sp>
      <p:sp>
        <p:nvSpPr>
          <p:cNvPr id="4" name="TextBox 3"/>
          <p:cNvSpPr txBox="1"/>
          <p:nvPr/>
        </p:nvSpPr>
        <p:spPr>
          <a:xfrm>
            <a:off x="1524000" y="1519297"/>
            <a:ext cx="7010400" cy="2062103"/>
          </a:xfrm>
          <a:prstGeom prst="rect">
            <a:avLst/>
          </a:prstGeom>
          <a:noFill/>
        </p:spPr>
        <p:txBody>
          <a:bodyPr wrap="square" rtlCol="0">
            <a:spAutoFit/>
          </a:bodyPr>
          <a:lstStyle/>
          <a:p>
            <a:r>
              <a:rPr lang="en-US" sz="3200" dirty="0"/>
              <a:t>An employee continues to struggle in spite of your efforts to teach him how to do his work. His attitude is increasingly negative too.</a:t>
            </a:r>
          </a:p>
        </p:txBody>
      </p:sp>
    </p:spTree>
    <p:extLst>
      <p:ext uri="{BB962C8B-B14F-4D97-AF65-F5344CB8AC3E}">
        <p14:creationId xmlns:p14="http://schemas.microsoft.com/office/powerpoint/2010/main" val="19739671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8</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D-8</a:t>
            </a:r>
          </a:p>
        </p:txBody>
      </p:sp>
      <p:sp>
        <p:nvSpPr>
          <p:cNvPr id="4" name="TextBox 3"/>
          <p:cNvSpPr txBox="1"/>
          <p:nvPr/>
        </p:nvSpPr>
        <p:spPr>
          <a:xfrm>
            <a:off x="1524000" y="1525012"/>
            <a:ext cx="7010400" cy="3046988"/>
          </a:xfrm>
          <a:prstGeom prst="rect">
            <a:avLst/>
          </a:prstGeom>
          <a:noFill/>
        </p:spPr>
        <p:txBody>
          <a:bodyPr wrap="square" rtlCol="0">
            <a:spAutoFit/>
          </a:bodyPr>
          <a:lstStyle/>
          <a:p>
            <a:r>
              <a:rPr lang="en-US" sz="3200" dirty="0"/>
              <a:t>You usually hold a morning meeting in which you give each employee their assignments for the day, but lately your group has been performing so well and with such enthusiasm that you wonder if it is really necessary.</a:t>
            </a:r>
          </a:p>
        </p:txBody>
      </p:sp>
    </p:spTree>
    <p:extLst>
      <p:ext uri="{BB962C8B-B14F-4D97-AF65-F5344CB8AC3E}">
        <p14:creationId xmlns:p14="http://schemas.microsoft.com/office/powerpoint/2010/main" val="19739671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9</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D-9</a:t>
            </a:r>
          </a:p>
        </p:txBody>
      </p:sp>
      <p:sp>
        <p:nvSpPr>
          <p:cNvPr id="4" name="TextBox 3"/>
          <p:cNvSpPr txBox="1"/>
          <p:nvPr/>
        </p:nvSpPr>
        <p:spPr>
          <a:xfrm>
            <a:off x="1524000" y="1525012"/>
            <a:ext cx="6896100" cy="3046988"/>
          </a:xfrm>
          <a:prstGeom prst="rect">
            <a:avLst/>
          </a:prstGeom>
          <a:noFill/>
        </p:spPr>
        <p:txBody>
          <a:bodyPr wrap="square" rtlCol="0">
            <a:spAutoFit/>
          </a:bodyPr>
          <a:lstStyle/>
          <a:p>
            <a:r>
              <a:rPr lang="en-US" sz="3200" dirty="0"/>
              <a:t>An employee has not submitted monthly progress reports since your firm introduced a more complex version of the report form. He avoids talking to you about it and seems less happy than he used to be with his job.</a:t>
            </a:r>
          </a:p>
        </p:txBody>
      </p:sp>
    </p:spTree>
    <p:extLst>
      <p:ext uri="{BB962C8B-B14F-4D97-AF65-F5344CB8AC3E}">
        <p14:creationId xmlns:p14="http://schemas.microsoft.com/office/powerpoint/2010/main" val="19739671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10</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D-10</a:t>
            </a:r>
          </a:p>
        </p:txBody>
      </p:sp>
      <p:sp>
        <p:nvSpPr>
          <p:cNvPr id="4" name="TextBox 3"/>
          <p:cNvSpPr txBox="1"/>
          <p:nvPr/>
        </p:nvSpPr>
        <p:spPr>
          <a:xfrm>
            <a:off x="1524000" y="1519297"/>
            <a:ext cx="6629400" cy="2062103"/>
          </a:xfrm>
          <a:prstGeom prst="rect">
            <a:avLst/>
          </a:prstGeom>
          <a:noFill/>
        </p:spPr>
        <p:txBody>
          <a:bodyPr wrap="square" rtlCol="0">
            <a:spAutoFit/>
          </a:bodyPr>
          <a:lstStyle/>
          <a:p>
            <a:r>
              <a:rPr lang="en-US" sz="3200" dirty="0"/>
              <a:t>You have recently taken over a group of employees who are experienced at their work and seem to take their responsibilities very seriously.</a:t>
            </a:r>
          </a:p>
        </p:txBody>
      </p:sp>
    </p:spTree>
    <p:extLst>
      <p:ext uri="{BB962C8B-B14F-4D97-AF65-F5344CB8AC3E}">
        <p14:creationId xmlns:p14="http://schemas.microsoft.com/office/powerpoint/2010/main" val="19739671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11</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D-11</a:t>
            </a:r>
          </a:p>
        </p:txBody>
      </p:sp>
      <p:sp>
        <p:nvSpPr>
          <p:cNvPr id="4" name="TextBox 3"/>
          <p:cNvSpPr txBox="1"/>
          <p:nvPr/>
        </p:nvSpPr>
        <p:spPr>
          <a:xfrm>
            <a:off x="1524000" y="1519297"/>
            <a:ext cx="7010400" cy="2062103"/>
          </a:xfrm>
          <a:prstGeom prst="rect">
            <a:avLst/>
          </a:prstGeom>
          <a:noFill/>
        </p:spPr>
        <p:txBody>
          <a:bodyPr wrap="square" rtlCol="0">
            <a:spAutoFit/>
          </a:bodyPr>
          <a:lstStyle/>
          <a:p>
            <a:r>
              <a:rPr lang="en-US" sz="3200" dirty="0"/>
              <a:t>An employee is having trouble learning how to do a new task, but his attitude is positive and he assures you he will keep trying until he succeeds.</a:t>
            </a:r>
          </a:p>
        </p:txBody>
      </p:sp>
    </p:spTree>
    <p:extLst>
      <p:ext uri="{BB962C8B-B14F-4D97-AF65-F5344CB8AC3E}">
        <p14:creationId xmlns:p14="http://schemas.microsoft.com/office/powerpoint/2010/main" val="19739671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12</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D-12</a:t>
            </a:r>
          </a:p>
        </p:txBody>
      </p:sp>
      <p:sp>
        <p:nvSpPr>
          <p:cNvPr id="4" name="TextBox 3"/>
          <p:cNvSpPr txBox="1"/>
          <p:nvPr/>
        </p:nvSpPr>
        <p:spPr>
          <a:xfrm>
            <a:off x="1524000" y="1484055"/>
            <a:ext cx="7010400" cy="2554545"/>
          </a:xfrm>
          <a:prstGeom prst="rect">
            <a:avLst/>
          </a:prstGeom>
          <a:noFill/>
        </p:spPr>
        <p:txBody>
          <a:bodyPr wrap="square" rtlCol="0">
            <a:spAutoFit/>
          </a:bodyPr>
          <a:lstStyle/>
          <a:p>
            <a:r>
              <a:rPr lang="en-US" sz="3200" dirty="0"/>
              <a:t>A good employee approaches you, asking for more responsibility. Her work is superior and she has a positive attitude, but you don’t want to lose control over the work in your department.</a:t>
            </a:r>
          </a:p>
        </p:txBody>
      </p:sp>
    </p:spTree>
    <p:extLst>
      <p:ext uri="{BB962C8B-B14F-4D97-AF65-F5344CB8AC3E}">
        <p14:creationId xmlns:p14="http://schemas.microsoft.com/office/powerpoint/2010/main" val="197396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Performance Challenges</a:t>
            </a:r>
          </a:p>
        </p:txBody>
      </p:sp>
      <p:sp>
        <p:nvSpPr>
          <p:cNvPr id="3" name="TextBox 2"/>
          <p:cNvSpPr txBox="1"/>
          <p:nvPr/>
        </p:nvSpPr>
        <p:spPr>
          <a:xfrm>
            <a:off x="1466850" y="1598235"/>
            <a:ext cx="7448550" cy="4062651"/>
          </a:xfrm>
          <a:prstGeom prst="rect">
            <a:avLst/>
          </a:prstGeom>
          <a:noFill/>
        </p:spPr>
        <p:txBody>
          <a:bodyPr wrap="square" rtlCol="0">
            <a:spAutoFit/>
          </a:bodyPr>
          <a:lstStyle/>
          <a:p>
            <a:pPr>
              <a:buClr>
                <a:srgbClr val="C00000"/>
              </a:buClr>
              <a:tabLst>
                <a:tab pos="801688" algn="l"/>
              </a:tabLst>
            </a:pPr>
            <a:r>
              <a:rPr lang="en-US" sz="3200" dirty="0"/>
              <a:t>	</a:t>
            </a:r>
            <a:r>
              <a:rPr lang="en-US" sz="2800" dirty="0"/>
              <a:t>Motivate and manage employee </a:t>
            </a:r>
          </a:p>
          <a:p>
            <a:pPr defTabSz="801688">
              <a:spcAft>
                <a:spcPts val="1800"/>
              </a:spcAft>
              <a:buClr>
                <a:srgbClr val="C00000"/>
              </a:buClr>
            </a:pPr>
            <a:r>
              <a:rPr lang="en-US" sz="2800" dirty="0"/>
              <a:t>	performance</a:t>
            </a:r>
          </a:p>
          <a:p>
            <a:pPr defTabSz="801688">
              <a:spcAft>
                <a:spcPts val="1800"/>
              </a:spcAft>
              <a:buClr>
                <a:srgbClr val="C00000"/>
              </a:buClr>
            </a:pPr>
            <a:r>
              <a:rPr lang="en-US" sz="2800" dirty="0"/>
              <a:t>	Analyze where employees’ skill levels</a:t>
            </a:r>
            <a:br>
              <a:rPr lang="en-US" sz="2800" dirty="0"/>
            </a:br>
            <a:r>
              <a:rPr lang="en-US" sz="2800" dirty="0"/>
              <a:t> 	and motivation are in relation to tasks</a:t>
            </a:r>
            <a:br>
              <a:rPr lang="en-US" sz="2800" dirty="0"/>
            </a:br>
            <a:r>
              <a:rPr lang="en-US" sz="2800" dirty="0"/>
              <a:t>	and requirements</a:t>
            </a:r>
          </a:p>
          <a:p>
            <a:pPr defTabSz="801688">
              <a:buClr>
                <a:srgbClr val="C00000"/>
              </a:buClr>
            </a:pPr>
            <a:r>
              <a:rPr lang="en-US" sz="2800" dirty="0"/>
              <a:t>	Develop directing </a:t>
            </a:r>
            <a:r>
              <a:rPr lang="en-US" sz="2800" i="1" dirty="0"/>
              <a:t>and</a:t>
            </a:r>
            <a:r>
              <a:rPr lang="en-US" sz="2800" dirty="0"/>
              <a:t> supporting skills		and behaviors to help manage employee</a:t>
            </a:r>
          </a:p>
          <a:p>
            <a:pPr defTabSz="801688">
              <a:buClr>
                <a:srgbClr val="C00000"/>
              </a:buClr>
            </a:pPr>
            <a:r>
              <a:rPr lang="en-US" sz="2800" dirty="0"/>
              <a:t>	efforts and move them toward delegation</a:t>
            </a:r>
            <a:endParaRPr lang="en-US" sz="3200" dirty="0"/>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1-11</a:t>
            </a:r>
          </a:p>
        </p:txBody>
      </p:sp>
      <p:sp>
        <p:nvSpPr>
          <p:cNvPr id="6" name="Right Arrow 3">
            <a:extLst>
              <a:ext uri="{FF2B5EF4-FFF2-40B4-BE49-F238E27FC236}">
                <a16:creationId xmlns:a16="http://schemas.microsoft.com/office/drawing/2014/main" id="{9C97805F-3920-4682-82F0-E33047B6B937}"/>
              </a:ext>
            </a:extLst>
          </p:cNvPr>
          <p:cNvSpPr/>
          <p:nvPr/>
        </p:nvSpPr>
        <p:spPr>
          <a:xfrm>
            <a:off x="1634836" y="1815084"/>
            <a:ext cx="4987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3">
            <a:extLst>
              <a:ext uri="{FF2B5EF4-FFF2-40B4-BE49-F238E27FC236}">
                <a16:creationId xmlns:a16="http://schemas.microsoft.com/office/drawing/2014/main" id="{941BCF82-78FE-4D0F-A01F-28AB262A9593}"/>
              </a:ext>
            </a:extLst>
          </p:cNvPr>
          <p:cNvSpPr/>
          <p:nvPr/>
        </p:nvSpPr>
        <p:spPr>
          <a:xfrm>
            <a:off x="1634836" y="2915751"/>
            <a:ext cx="4987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3">
            <a:extLst>
              <a:ext uri="{FF2B5EF4-FFF2-40B4-BE49-F238E27FC236}">
                <a16:creationId xmlns:a16="http://schemas.microsoft.com/office/drawing/2014/main" id="{8FEFC5AB-31DA-4DE1-A32D-AE38EB33E6FC}"/>
              </a:ext>
            </a:extLst>
          </p:cNvPr>
          <p:cNvSpPr/>
          <p:nvPr/>
        </p:nvSpPr>
        <p:spPr>
          <a:xfrm>
            <a:off x="1634836" y="4405884"/>
            <a:ext cx="4987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4460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13</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D-13</a:t>
            </a:r>
          </a:p>
        </p:txBody>
      </p:sp>
      <p:sp>
        <p:nvSpPr>
          <p:cNvPr id="4" name="TextBox 3"/>
          <p:cNvSpPr txBox="1"/>
          <p:nvPr/>
        </p:nvSpPr>
        <p:spPr>
          <a:xfrm>
            <a:off x="1524000" y="1519297"/>
            <a:ext cx="7010400" cy="2062103"/>
          </a:xfrm>
          <a:prstGeom prst="rect">
            <a:avLst/>
          </a:prstGeom>
          <a:noFill/>
        </p:spPr>
        <p:txBody>
          <a:bodyPr wrap="square" rtlCol="0">
            <a:spAutoFit/>
          </a:bodyPr>
          <a:lstStyle/>
          <a:p>
            <a:r>
              <a:rPr lang="en-US" sz="3200" dirty="0"/>
              <a:t>An experienced, enthusiastic employee has volunteered to learn a difficult software program. You are the only one who knows how to use it.</a:t>
            </a:r>
          </a:p>
        </p:txBody>
      </p:sp>
    </p:spTree>
    <p:extLst>
      <p:ext uri="{BB962C8B-B14F-4D97-AF65-F5344CB8AC3E}">
        <p14:creationId xmlns:p14="http://schemas.microsoft.com/office/powerpoint/2010/main" val="19739671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14</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D-14</a:t>
            </a:r>
          </a:p>
        </p:txBody>
      </p:sp>
      <p:sp>
        <p:nvSpPr>
          <p:cNvPr id="4" name="TextBox 3"/>
          <p:cNvSpPr txBox="1"/>
          <p:nvPr/>
        </p:nvSpPr>
        <p:spPr>
          <a:xfrm>
            <a:off x="1524000" y="1519297"/>
            <a:ext cx="7010400" cy="2062103"/>
          </a:xfrm>
          <a:prstGeom prst="rect">
            <a:avLst/>
          </a:prstGeom>
          <a:noFill/>
        </p:spPr>
        <p:txBody>
          <a:bodyPr wrap="square" rtlCol="0">
            <a:spAutoFit/>
          </a:bodyPr>
          <a:lstStyle/>
          <a:p>
            <a:r>
              <a:rPr lang="en-US" sz="3200" dirty="0"/>
              <a:t>New equipment is causing a lot of errors and slowdowns, and employees are complaining that they don’t want to have to learn how to use it.</a:t>
            </a:r>
          </a:p>
        </p:txBody>
      </p:sp>
    </p:spTree>
    <p:extLst>
      <p:ext uri="{BB962C8B-B14F-4D97-AF65-F5344CB8AC3E}">
        <p14:creationId xmlns:p14="http://schemas.microsoft.com/office/powerpoint/2010/main" val="19739671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15</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D-15</a:t>
            </a:r>
          </a:p>
        </p:txBody>
      </p:sp>
      <p:sp>
        <p:nvSpPr>
          <p:cNvPr id="4" name="TextBox 3"/>
          <p:cNvSpPr txBox="1"/>
          <p:nvPr/>
        </p:nvSpPr>
        <p:spPr>
          <a:xfrm>
            <a:off x="1524000" y="1519297"/>
            <a:ext cx="7010400" cy="2062103"/>
          </a:xfrm>
          <a:prstGeom prst="rect">
            <a:avLst/>
          </a:prstGeom>
          <a:noFill/>
        </p:spPr>
        <p:txBody>
          <a:bodyPr wrap="square" rtlCol="0">
            <a:spAutoFit/>
          </a:bodyPr>
          <a:lstStyle/>
          <a:p>
            <a:r>
              <a:rPr lang="en-US" sz="3200" dirty="0"/>
              <a:t>A team of employees is skilled and experienced, but seem to be having conflicts and disagreements that get in the way of their work.</a:t>
            </a:r>
          </a:p>
        </p:txBody>
      </p:sp>
    </p:spTree>
    <p:extLst>
      <p:ext uri="{BB962C8B-B14F-4D97-AF65-F5344CB8AC3E}">
        <p14:creationId xmlns:p14="http://schemas.microsoft.com/office/powerpoint/2010/main" val="19739671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16</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D-16</a:t>
            </a:r>
          </a:p>
        </p:txBody>
      </p:sp>
      <p:sp>
        <p:nvSpPr>
          <p:cNvPr id="4" name="TextBox 3"/>
          <p:cNvSpPr txBox="1"/>
          <p:nvPr/>
        </p:nvSpPr>
        <p:spPr>
          <a:xfrm>
            <a:off x="1524000" y="1525012"/>
            <a:ext cx="7010400" cy="3046988"/>
          </a:xfrm>
          <a:prstGeom prst="rect">
            <a:avLst/>
          </a:prstGeom>
          <a:noFill/>
        </p:spPr>
        <p:txBody>
          <a:bodyPr wrap="square" rtlCol="0">
            <a:spAutoFit/>
          </a:bodyPr>
          <a:lstStyle/>
          <a:p>
            <a:r>
              <a:rPr lang="en-US" sz="3200" dirty="0"/>
              <a:t>An employee has just come to work for you from another location. Although new, he seems to have done most of the work before, and in fact has some good new ideas and approaches. You are pleased with his can-do attitude.</a:t>
            </a:r>
          </a:p>
        </p:txBody>
      </p:sp>
    </p:spTree>
    <p:extLst>
      <p:ext uri="{BB962C8B-B14F-4D97-AF65-F5344CB8AC3E}">
        <p14:creationId xmlns:p14="http://schemas.microsoft.com/office/powerpoint/2010/main" val="197396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normAutofit fontScale="90000"/>
          </a:bodyPr>
          <a:lstStyle/>
          <a:p>
            <a:pPr algn="ctr"/>
            <a:r>
              <a:rPr lang="en-US" sz="4000" b="1" dirty="0">
                <a:solidFill>
                  <a:srgbClr val="C00000"/>
                </a:solidFill>
              </a:rPr>
              <a:t>Performance without Leadership</a:t>
            </a:r>
            <a:br>
              <a:rPr lang="en-US" sz="4000" b="1" dirty="0">
                <a:solidFill>
                  <a:srgbClr val="C00000"/>
                </a:solidFill>
              </a:rPr>
            </a:br>
            <a:r>
              <a:rPr lang="en-US" sz="4000" i="1" dirty="0">
                <a:solidFill>
                  <a:srgbClr val="C00000"/>
                </a:solidFill>
              </a:rPr>
              <a:t>(Case in Point)</a:t>
            </a:r>
            <a:endParaRPr lang="en-US" sz="4000" b="1"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34088662"/>
              </p:ext>
            </p:extLst>
          </p:nvPr>
        </p:nvGraphicFramePr>
        <p:xfrm>
          <a:off x="1524000" y="1828800"/>
          <a:ext cx="7370133" cy="3627120"/>
        </p:xfrm>
        <a:graphic>
          <a:graphicData uri="http://schemas.openxmlformats.org/drawingml/2006/table">
            <a:tbl>
              <a:tblPr firstRow="1" bandRow="1">
                <a:tableStyleId>{5C22544A-7EE6-4342-B048-85BDC9FD1C3A}</a:tableStyleId>
              </a:tblPr>
              <a:tblGrid>
                <a:gridCol w="2145735">
                  <a:extLst>
                    <a:ext uri="{9D8B030D-6E8A-4147-A177-3AD203B41FA5}">
                      <a16:colId xmlns:a16="http://schemas.microsoft.com/office/drawing/2014/main" val="20000"/>
                    </a:ext>
                  </a:extLst>
                </a:gridCol>
                <a:gridCol w="466464">
                  <a:extLst>
                    <a:ext uri="{9D8B030D-6E8A-4147-A177-3AD203B41FA5}">
                      <a16:colId xmlns:a16="http://schemas.microsoft.com/office/drawing/2014/main" val="20001"/>
                    </a:ext>
                  </a:extLst>
                </a:gridCol>
                <a:gridCol w="2145735">
                  <a:extLst>
                    <a:ext uri="{9D8B030D-6E8A-4147-A177-3AD203B41FA5}">
                      <a16:colId xmlns:a16="http://schemas.microsoft.com/office/drawing/2014/main" val="20002"/>
                    </a:ext>
                  </a:extLst>
                </a:gridCol>
                <a:gridCol w="466464">
                  <a:extLst>
                    <a:ext uri="{9D8B030D-6E8A-4147-A177-3AD203B41FA5}">
                      <a16:colId xmlns:a16="http://schemas.microsoft.com/office/drawing/2014/main" val="20003"/>
                    </a:ext>
                  </a:extLst>
                </a:gridCol>
                <a:gridCol w="2145735">
                  <a:extLst>
                    <a:ext uri="{9D8B030D-6E8A-4147-A177-3AD203B41FA5}">
                      <a16:colId xmlns:a16="http://schemas.microsoft.com/office/drawing/2014/main" val="20004"/>
                    </a:ext>
                  </a:extLst>
                </a:gridCol>
              </a:tblGrid>
              <a:tr h="370840">
                <a:tc>
                  <a:txBody>
                    <a:bodyPr/>
                    <a:lstStyle/>
                    <a:p>
                      <a:pPr algn="ctr">
                        <a:spcBef>
                          <a:spcPts val="0"/>
                        </a:spcBef>
                      </a:pPr>
                      <a:endParaRPr lang="en-US" sz="800" b="0" dirty="0">
                        <a:solidFill>
                          <a:schemeClr val="tx1"/>
                        </a:solidFill>
                      </a:endParaRPr>
                    </a:p>
                    <a:p>
                      <a:pPr algn="ctr">
                        <a:spcBef>
                          <a:spcPts val="0"/>
                        </a:spcBef>
                      </a:pPr>
                      <a:r>
                        <a:rPr lang="en-US" b="1" dirty="0">
                          <a:solidFill>
                            <a:schemeClr val="tx1"/>
                          </a:solidFill>
                        </a:rPr>
                        <a:t>Complaints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US" sz="800" dirty="0">
                        <a:solidFill>
                          <a:schemeClr val="tx1"/>
                        </a:solidFill>
                      </a:endParaRPr>
                    </a:p>
                    <a:p>
                      <a:pPr algn="ctr"/>
                      <a:r>
                        <a:rPr lang="en-US" dirty="0">
                          <a:solidFill>
                            <a:schemeClr val="tx1"/>
                          </a:solidFill>
                        </a:rPr>
                        <a:t>Response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en-US" dirty="0">
                          <a:solidFill>
                            <a:schemeClr val="tx1"/>
                          </a:solidFill>
                        </a:rPr>
                        <a:t>Hardening</a:t>
                      </a:r>
                      <a:r>
                        <a:rPr lang="en-US" baseline="0" dirty="0">
                          <a:solidFill>
                            <a:schemeClr val="tx1"/>
                          </a:solidFill>
                        </a:rPr>
                        <a:t> of</a:t>
                      </a:r>
                      <a:br>
                        <a:rPr lang="en-US" baseline="0" dirty="0">
                          <a:solidFill>
                            <a:schemeClr val="tx1"/>
                          </a:solidFill>
                        </a:rPr>
                      </a:br>
                      <a:r>
                        <a:rPr lang="en-US" baseline="0" dirty="0">
                          <a:solidFill>
                            <a:schemeClr val="tx1"/>
                          </a:solidFill>
                        </a:rPr>
                        <a:t>Positions</a:t>
                      </a:r>
                      <a:endParaRPr lang="en-US"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370840">
                <a:tc>
                  <a:txBody>
                    <a:bodyPr/>
                    <a:lstStyle/>
                    <a:p>
                      <a:endParaRPr lang="en-US" sz="1100" dirty="0"/>
                    </a:p>
                    <a:p>
                      <a:r>
                        <a:rPr lang="en-US" sz="1400" dirty="0"/>
                        <a:t>Manager complains that </a:t>
                      </a:r>
                    </a:p>
                    <a:p>
                      <a:r>
                        <a:rPr lang="en-US" sz="1400" dirty="0"/>
                        <a:t>employees produce sloppy, poorly-designed reports for customers and it hurts business.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1100" dirty="0"/>
                    </a:p>
                    <a:p>
                      <a:r>
                        <a:rPr lang="en-US" sz="1400" dirty="0"/>
                        <a:t>Employees continue to do sloppy work</a:t>
                      </a:r>
                    </a:p>
                    <a:p>
                      <a:endParaRPr lang="en-US" sz="1400" dirty="0"/>
                    </a:p>
                    <a:p>
                      <a:r>
                        <a:rPr lang="en-US" sz="1400" dirty="0"/>
                        <a:t>Manager</a:t>
                      </a:r>
                      <a:r>
                        <a:rPr lang="en-US" sz="1400" baseline="0" dirty="0"/>
                        <a:t> is frustrated and considers disciplinary action</a:t>
                      </a:r>
                    </a:p>
                    <a:p>
                      <a:endParaRPr lang="en-US" sz="1400" baseline="0" dirty="0"/>
                    </a:p>
                    <a:p>
                      <a:r>
                        <a:rPr lang="en-US" sz="1400" baseline="0" dirty="0"/>
                        <a:t>Employees resent pressure and talk behind manager’s back</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1100" dirty="0"/>
                    </a:p>
                    <a:p>
                      <a:r>
                        <a:rPr lang="en-US" sz="1400" dirty="0"/>
                        <a:t>Manager views employees as difficult, unresponsive</a:t>
                      </a:r>
                    </a:p>
                    <a:p>
                      <a:endParaRPr lang="en-US" sz="1400" dirty="0"/>
                    </a:p>
                    <a:p>
                      <a:r>
                        <a:rPr lang="en-US" sz="1400" dirty="0"/>
                        <a:t>Employees think manager is unreasonable, inconsiderate, and overly controlling</a:t>
                      </a:r>
                    </a:p>
                    <a:p>
                      <a:endParaRPr lang="en-US" sz="1400" dirty="0"/>
                    </a:p>
                    <a:p>
                      <a:r>
                        <a:rPr lang="en-US" sz="1400" dirty="0"/>
                        <a:t>Work improves slightly because manager is being more directive and edits each report carefully</a:t>
                      </a:r>
                    </a:p>
                    <a:p>
                      <a:endParaRPr lang="en-US" sz="1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Right Arrow 3"/>
          <p:cNvSpPr/>
          <p:nvPr/>
        </p:nvSpPr>
        <p:spPr>
          <a:xfrm>
            <a:off x="3687283" y="3581400"/>
            <a:ext cx="41148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305550" y="3636334"/>
            <a:ext cx="41148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1-12</a:t>
            </a:r>
          </a:p>
        </p:txBody>
      </p:sp>
    </p:spTree>
    <p:extLst>
      <p:ext uri="{BB962C8B-B14F-4D97-AF65-F5344CB8AC3E}">
        <p14:creationId xmlns:p14="http://schemas.microsoft.com/office/powerpoint/2010/main" val="308680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C00000"/>
                </a:solidFill>
              </a:rPr>
              <a:t>Strategic Leadership Approach</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1-13</a:t>
            </a:r>
          </a:p>
        </p:txBody>
      </p:sp>
      <p:graphicFrame>
        <p:nvGraphicFramePr>
          <p:cNvPr id="4" name="Table 3"/>
          <p:cNvGraphicFramePr>
            <a:graphicFrameLocks noGrp="1"/>
          </p:cNvGraphicFramePr>
          <p:nvPr>
            <p:extLst>
              <p:ext uri="{D42A27DB-BD31-4B8C-83A1-F6EECF244321}">
                <p14:modId xmlns:p14="http://schemas.microsoft.com/office/powerpoint/2010/main" val="609446298"/>
              </p:ext>
            </p:extLst>
          </p:nvPr>
        </p:nvGraphicFramePr>
        <p:xfrm>
          <a:off x="1507341" y="1676400"/>
          <a:ext cx="7315200" cy="316992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36576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gridCol w="365760">
                  <a:extLst>
                    <a:ext uri="{9D8B030D-6E8A-4147-A177-3AD203B41FA5}">
                      <a16:colId xmlns:a16="http://schemas.microsoft.com/office/drawing/2014/main" val="20005"/>
                    </a:ext>
                  </a:extLst>
                </a:gridCol>
                <a:gridCol w="1554480">
                  <a:extLst>
                    <a:ext uri="{9D8B030D-6E8A-4147-A177-3AD203B41FA5}">
                      <a16:colId xmlns:a16="http://schemas.microsoft.com/office/drawing/2014/main" val="20006"/>
                    </a:ext>
                  </a:extLst>
                </a:gridCol>
              </a:tblGrid>
              <a:tr h="370840">
                <a:tc>
                  <a:txBody>
                    <a:bodyPr/>
                    <a:lstStyle/>
                    <a:p>
                      <a:pPr algn="ctr"/>
                      <a:r>
                        <a:rPr lang="en-US" sz="1800" dirty="0">
                          <a:solidFill>
                            <a:schemeClr val="tx1"/>
                          </a:solidFill>
                        </a:rPr>
                        <a:t>Strategic</a:t>
                      </a:r>
                      <a:br>
                        <a:rPr lang="en-US" sz="1800" dirty="0">
                          <a:solidFill>
                            <a:schemeClr val="tx1"/>
                          </a:solidFill>
                        </a:rPr>
                      </a:br>
                      <a:r>
                        <a:rPr lang="en-US" sz="1800" dirty="0">
                          <a:solidFill>
                            <a:schemeClr val="tx1"/>
                          </a:solidFill>
                        </a:rPr>
                        <a:t>Objective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sz="1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US" sz="1000" dirty="0">
                        <a:solidFill>
                          <a:schemeClr val="tx1"/>
                        </a:solidFill>
                      </a:endParaRPr>
                    </a:p>
                    <a:p>
                      <a:pPr algn="ctr"/>
                      <a:r>
                        <a:rPr lang="en-US" sz="1800" dirty="0">
                          <a:solidFill>
                            <a:schemeClr val="tx1"/>
                          </a:solidFill>
                        </a:rPr>
                        <a:t>Strategy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sz="1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US" sz="1000" dirty="0">
                        <a:solidFill>
                          <a:schemeClr val="tx1"/>
                        </a:solidFill>
                      </a:endParaRPr>
                    </a:p>
                    <a:p>
                      <a:pPr algn="ctr"/>
                      <a:r>
                        <a:rPr lang="en-US" sz="1800" dirty="0">
                          <a:solidFill>
                            <a:schemeClr val="tx1"/>
                          </a:solidFill>
                        </a:rPr>
                        <a:t>Tactics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sz="18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US" sz="1000" dirty="0">
                        <a:solidFill>
                          <a:schemeClr val="tx1"/>
                        </a:solidFill>
                      </a:endParaRPr>
                    </a:p>
                    <a:p>
                      <a:pPr algn="ctr"/>
                      <a:r>
                        <a:rPr lang="en-US" sz="1800" dirty="0">
                          <a:solidFill>
                            <a:schemeClr val="tx1"/>
                          </a:solidFill>
                        </a:rPr>
                        <a:t>Results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370840">
                <a:tc>
                  <a:txBody>
                    <a:bodyPr/>
                    <a:lstStyle/>
                    <a:p>
                      <a:endParaRPr lang="en-US" sz="1000" dirty="0"/>
                    </a:p>
                    <a:p>
                      <a:r>
                        <a:rPr lang="en-US" sz="1400" dirty="0"/>
                        <a:t>An</a:t>
                      </a:r>
                      <a:r>
                        <a:rPr lang="en-US" sz="1400" baseline="0" dirty="0"/>
                        <a:t> important end result you want to accomplish, but that is not simply or immediately  achievable—a  goal.</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1000" dirty="0"/>
                    </a:p>
                    <a:p>
                      <a:r>
                        <a:rPr lang="en-US" sz="1400" dirty="0"/>
                        <a:t>General approach to a defined goal (your strategic objective). Idea about how to accomplish the goal.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1000" dirty="0"/>
                    </a:p>
                    <a:p>
                      <a:r>
                        <a:rPr lang="en-US" sz="1400" dirty="0"/>
                        <a:t>Behaviors and specific actions suggested by the strategy and the situation.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1000" dirty="0"/>
                    </a:p>
                    <a:p>
                      <a:r>
                        <a:rPr lang="en-US" sz="1400" dirty="0"/>
                        <a:t>Outcomes that either achieve the strategic objective, confirm the strategy and tactics, or suggest a need to rethink how you will achieve the objective.</a:t>
                      </a:r>
                    </a:p>
                    <a:p>
                      <a:endParaRPr 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Right Arrow 4"/>
          <p:cNvSpPr/>
          <p:nvPr/>
        </p:nvSpPr>
        <p:spPr>
          <a:xfrm>
            <a:off x="3081668" y="3048000"/>
            <a:ext cx="320040"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007935" y="3048000"/>
            <a:ext cx="320040"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923567" y="3048000"/>
            <a:ext cx="320040"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96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a:bodyPr>
          <a:lstStyle/>
          <a:p>
            <a:pPr algn="l"/>
            <a:r>
              <a:rPr lang="en-US" sz="4000" b="1" dirty="0">
                <a:solidFill>
                  <a:srgbClr val="C00000"/>
                </a:solidFill>
              </a:rPr>
              <a:t>Each case response is a </a:t>
            </a:r>
            <a:r>
              <a:rPr lang="en-US" sz="4000" b="1" i="1" dirty="0">
                <a:solidFill>
                  <a:srgbClr val="C00000"/>
                </a:solidFill>
              </a:rPr>
              <a:t>behavior</a:t>
            </a:r>
            <a:endParaRPr lang="en-US" sz="4000" b="1" dirty="0">
              <a:solidFill>
                <a:srgbClr val="C00000"/>
              </a:solidFill>
            </a:endParaRP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1-14</a:t>
            </a:r>
          </a:p>
        </p:txBody>
      </p:sp>
      <p:graphicFrame>
        <p:nvGraphicFramePr>
          <p:cNvPr id="4" name="Table 3"/>
          <p:cNvGraphicFramePr>
            <a:graphicFrameLocks noGrp="1"/>
          </p:cNvGraphicFramePr>
          <p:nvPr>
            <p:extLst>
              <p:ext uri="{D42A27DB-BD31-4B8C-83A1-F6EECF244321}">
                <p14:modId xmlns:p14="http://schemas.microsoft.com/office/powerpoint/2010/main" val="3464467088"/>
              </p:ext>
            </p:extLst>
          </p:nvPr>
        </p:nvGraphicFramePr>
        <p:xfrm>
          <a:off x="1524000" y="1676400"/>
          <a:ext cx="7132320" cy="4053840"/>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20000"/>
                    </a:ext>
                  </a:extLst>
                </a:gridCol>
                <a:gridCol w="3566160">
                  <a:extLst>
                    <a:ext uri="{9D8B030D-6E8A-4147-A177-3AD203B41FA5}">
                      <a16:colId xmlns:a16="http://schemas.microsoft.com/office/drawing/2014/main" val="20001"/>
                    </a:ext>
                  </a:extLst>
                </a:gridCol>
              </a:tblGrid>
              <a:tr h="370840">
                <a:tc>
                  <a:txBody>
                    <a:bodyPr/>
                    <a:lstStyle/>
                    <a:p>
                      <a:r>
                        <a:rPr lang="en-US" sz="2000" b="1" dirty="0">
                          <a:solidFill>
                            <a:schemeClr val="tx1"/>
                          </a:solidFill>
                        </a:rPr>
                        <a:t>Example:</a:t>
                      </a:r>
                      <a:r>
                        <a:rPr lang="en-US" sz="2000" b="0" dirty="0">
                          <a:solidFill>
                            <a:schemeClr val="tx1"/>
                          </a:solidFill>
                        </a:rPr>
                        <a:t> </a:t>
                      </a:r>
                      <a:r>
                        <a:rPr lang="en-US" sz="2000" b="0" baseline="0" dirty="0">
                          <a:solidFill>
                            <a:schemeClr val="tx1"/>
                          </a:solidFill>
                        </a:rPr>
                        <a:t> </a:t>
                      </a:r>
                      <a:r>
                        <a:rPr lang="en-US" sz="2000" b="0" i="1" baseline="0" dirty="0">
                          <a:solidFill>
                            <a:schemeClr val="tx1"/>
                          </a:solidFill>
                        </a:rPr>
                        <a:t>What should you do…</a:t>
                      </a:r>
                    </a:p>
                    <a:p>
                      <a:endParaRPr lang="en-US" b="0" i="0" baseline="0" dirty="0">
                        <a:solidFill>
                          <a:schemeClr val="tx1"/>
                        </a:solidFill>
                      </a:endParaRPr>
                    </a:p>
                    <a:p>
                      <a:endParaRPr lang="en-US" b="0" i="0" baseline="0" dirty="0">
                        <a:solidFill>
                          <a:schemeClr val="tx1"/>
                        </a:solidFill>
                      </a:endParaRPr>
                    </a:p>
                    <a:p>
                      <a:endParaRPr lang="en-US" b="0" i="0" baseline="0" dirty="0">
                        <a:solidFill>
                          <a:schemeClr val="tx1"/>
                        </a:solidFill>
                      </a:endParaRPr>
                    </a:p>
                    <a:p>
                      <a:endParaRPr lang="en-US" b="0" i="0" baseline="0" dirty="0">
                        <a:solidFill>
                          <a:schemeClr val="tx1"/>
                        </a:solidFill>
                      </a:endParaRPr>
                    </a:p>
                    <a:p>
                      <a:endParaRPr lang="en-US" b="0" i="0" baseline="0" dirty="0">
                        <a:solidFill>
                          <a:schemeClr val="tx1"/>
                        </a:solidFill>
                      </a:endParaRPr>
                    </a:p>
                    <a:p>
                      <a:endParaRPr lang="en-US" b="0" i="0" baseline="0" dirty="0">
                        <a:solidFill>
                          <a:schemeClr val="tx1"/>
                        </a:solidFill>
                      </a:endParaRPr>
                    </a:p>
                    <a:p>
                      <a:endParaRPr lang="en-US" b="0" i="0" baseline="0" dirty="0">
                        <a:solidFill>
                          <a:schemeClr val="tx1"/>
                        </a:solidFill>
                      </a:endParaRPr>
                    </a:p>
                    <a:p>
                      <a:endParaRPr lang="en-US" b="0" i="0" baseline="0" dirty="0">
                        <a:solidFill>
                          <a:schemeClr val="tx1"/>
                        </a:solidFill>
                      </a:endParaRPr>
                    </a:p>
                    <a:p>
                      <a:endParaRPr lang="en-US" b="0" i="1" baseline="0" dirty="0">
                        <a:solidFill>
                          <a:schemeClr val="tx1"/>
                        </a:solidFill>
                      </a:endParaRPr>
                    </a:p>
                    <a:p>
                      <a:r>
                        <a:rPr lang="en-US" sz="2000" b="0" i="1" baseline="0" dirty="0">
                          <a:solidFill>
                            <a:schemeClr val="tx1"/>
                          </a:solidFill>
                        </a:rPr>
                        <a:t>…if the employee is improving but not completely meeting quality goals yet?</a:t>
                      </a:r>
                    </a:p>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1200"/>
                        </a:spcAft>
                        <a:buClr>
                          <a:srgbClr val="C00000"/>
                        </a:buClr>
                        <a:buFont typeface="Wingdings" panose="05000000000000000000" pitchFamily="2" charset="2"/>
                        <a:buChar char="Ø"/>
                      </a:pPr>
                      <a:r>
                        <a:rPr lang="en-US" sz="2400" b="0" dirty="0">
                          <a:solidFill>
                            <a:schemeClr val="tx1"/>
                          </a:solidFill>
                        </a:rPr>
                        <a:t>Encourage him?</a:t>
                      </a:r>
                    </a:p>
                    <a:p>
                      <a:pPr marL="285750" indent="-285750">
                        <a:spcAft>
                          <a:spcPts val="1200"/>
                        </a:spcAft>
                        <a:buClr>
                          <a:srgbClr val="C00000"/>
                        </a:buClr>
                        <a:buFont typeface="Wingdings" panose="05000000000000000000" pitchFamily="2" charset="2"/>
                        <a:buChar char="Ø"/>
                      </a:pPr>
                      <a:r>
                        <a:rPr lang="en-US" sz="2400" b="0" dirty="0">
                          <a:solidFill>
                            <a:schemeClr val="tx1"/>
                          </a:solidFill>
                        </a:rPr>
                        <a:t>Remind him of objectives he hasn’t yet met?</a:t>
                      </a:r>
                    </a:p>
                    <a:p>
                      <a:pPr marL="285750" indent="-285750">
                        <a:spcAft>
                          <a:spcPts val="1200"/>
                        </a:spcAft>
                        <a:buClr>
                          <a:srgbClr val="C00000"/>
                        </a:buClr>
                        <a:buFont typeface="Wingdings" panose="05000000000000000000" pitchFamily="2" charset="2"/>
                        <a:buChar char="Ø"/>
                      </a:pPr>
                      <a:r>
                        <a:rPr lang="en-US" sz="2400" b="0" dirty="0">
                          <a:solidFill>
                            <a:schemeClr val="tx1"/>
                          </a:solidFill>
                        </a:rPr>
                        <a:t>Give him more information about quality goals?</a:t>
                      </a:r>
                    </a:p>
                    <a:p>
                      <a:pPr marL="285750" indent="-285750">
                        <a:buClr>
                          <a:srgbClr val="C00000"/>
                        </a:buClr>
                        <a:buFont typeface="Wingdings" panose="05000000000000000000" pitchFamily="2" charset="2"/>
                        <a:buChar char="Ø"/>
                      </a:pPr>
                      <a:r>
                        <a:rPr lang="en-US" sz="2400" b="0" dirty="0">
                          <a:solidFill>
                            <a:schemeClr val="tx1"/>
                          </a:solidFill>
                        </a:rPr>
                        <a:t>Put him in charge of improving the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051" name="Picture 3" descr="C:\Users\jfsmi\AppData\Local\Microsoft\Windows\INetCache\IE\M21UH2YJ\course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862" y="2362200"/>
            <a:ext cx="2381250" cy="1885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Down Arrow 4"/>
          <p:cNvSpPr/>
          <p:nvPr/>
        </p:nvSpPr>
        <p:spPr>
          <a:xfrm>
            <a:off x="6400800" y="11430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09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a:bodyPr>
          <a:lstStyle/>
          <a:p>
            <a:pPr algn="l"/>
            <a:r>
              <a:rPr lang="en-US" sz="4000" b="1" dirty="0">
                <a:solidFill>
                  <a:srgbClr val="C00000"/>
                </a:solidFill>
              </a:rPr>
              <a:t>Where do the behaviors </a:t>
            </a:r>
            <a:r>
              <a:rPr lang="en-US" sz="4000" b="1" i="1" dirty="0">
                <a:solidFill>
                  <a:srgbClr val="C00000"/>
                </a:solidFill>
              </a:rPr>
              <a:t>focus?</a:t>
            </a:r>
            <a:endParaRPr lang="en-US" sz="4000" b="1" dirty="0">
              <a:solidFill>
                <a:srgbClr val="C00000"/>
              </a:solidFill>
            </a:endParaRP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1-15</a:t>
            </a:r>
          </a:p>
        </p:txBody>
      </p:sp>
      <p:graphicFrame>
        <p:nvGraphicFramePr>
          <p:cNvPr id="4" name="Table 3"/>
          <p:cNvGraphicFramePr>
            <a:graphicFrameLocks noGrp="1"/>
          </p:cNvGraphicFramePr>
          <p:nvPr>
            <p:extLst>
              <p:ext uri="{D42A27DB-BD31-4B8C-83A1-F6EECF244321}">
                <p14:modId xmlns:p14="http://schemas.microsoft.com/office/powerpoint/2010/main" val="63156545"/>
              </p:ext>
            </p:extLst>
          </p:nvPr>
        </p:nvGraphicFramePr>
        <p:xfrm>
          <a:off x="1600200" y="1676400"/>
          <a:ext cx="7007352" cy="32613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2152">
                  <a:extLst>
                    <a:ext uri="{9D8B030D-6E8A-4147-A177-3AD203B41FA5}">
                      <a16:colId xmlns:a16="http://schemas.microsoft.com/office/drawing/2014/main" val="20001"/>
                    </a:ext>
                  </a:extLst>
                </a:gridCol>
              </a:tblGrid>
              <a:tr h="370840">
                <a:tc>
                  <a:txBody>
                    <a:bodyPr/>
                    <a:lstStyle/>
                    <a:p>
                      <a:pPr marL="0" indent="0">
                        <a:spcBef>
                          <a:spcPts val="0"/>
                        </a:spcBef>
                        <a:spcAft>
                          <a:spcPts val="0"/>
                        </a:spcAft>
                        <a:buClr>
                          <a:srgbClr val="C00000"/>
                        </a:buClr>
                        <a:buSzPct val="110000"/>
                        <a:buFont typeface="Arial" panose="020B0604020202020204" pitchFamily="34" charset="0"/>
                        <a:buNone/>
                      </a:pPr>
                      <a:endParaRPr lang="en-US" sz="1000" b="1" dirty="0">
                        <a:solidFill>
                          <a:srgbClr val="C00000"/>
                        </a:solidFill>
                      </a:endParaRPr>
                    </a:p>
                    <a:p>
                      <a:pPr marL="233363" indent="-233363">
                        <a:spcBef>
                          <a:spcPts val="0"/>
                        </a:spcBef>
                        <a:spcAft>
                          <a:spcPts val="1200"/>
                        </a:spcAft>
                        <a:buClr>
                          <a:srgbClr val="C00000"/>
                        </a:buClr>
                        <a:buSzPct val="110000"/>
                        <a:buFont typeface="Arial" panose="020B0604020202020204" pitchFamily="34" charset="0"/>
                        <a:buChar char="•"/>
                      </a:pPr>
                      <a:r>
                        <a:rPr lang="en-US" sz="2400" b="1" dirty="0">
                          <a:solidFill>
                            <a:srgbClr val="C00000"/>
                          </a:solidFill>
                        </a:rPr>
                        <a:t>TASK</a:t>
                      </a:r>
                      <a:r>
                        <a:rPr lang="en-US" sz="2400" b="0" dirty="0">
                          <a:solidFill>
                            <a:srgbClr val="C00000"/>
                          </a:solidFill>
                        </a:rPr>
                        <a:t> </a:t>
                      </a:r>
                      <a:r>
                        <a:rPr lang="en-US" sz="2400" b="0" dirty="0">
                          <a:solidFill>
                            <a:schemeClr val="tx1"/>
                          </a:solidFill>
                        </a:rPr>
                        <a:t>focus on getting the job done</a:t>
                      </a:r>
                    </a:p>
                    <a:p>
                      <a:pPr marL="233363" indent="-233363">
                        <a:spcAft>
                          <a:spcPts val="1200"/>
                        </a:spcAft>
                        <a:buClr>
                          <a:srgbClr val="C00000"/>
                        </a:buClr>
                        <a:buSzPct val="110000"/>
                        <a:buFont typeface="Arial" panose="020B0604020202020204" pitchFamily="34" charset="0"/>
                        <a:buChar char="•"/>
                      </a:pPr>
                      <a:r>
                        <a:rPr lang="en-US" sz="2400" b="0" dirty="0">
                          <a:solidFill>
                            <a:schemeClr val="tx1"/>
                          </a:solidFill>
                        </a:rPr>
                        <a:t>Leader concerned with performance, not</a:t>
                      </a:r>
                      <a:r>
                        <a:rPr lang="en-US" sz="2400" b="0" baseline="0" dirty="0">
                          <a:solidFill>
                            <a:schemeClr val="tx1"/>
                          </a:solidFill>
                        </a:rPr>
                        <a:t> the performer</a:t>
                      </a:r>
                    </a:p>
                    <a:p>
                      <a:pPr marL="233363" indent="-233363">
                        <a:spcAft>
                          <a:spcPts val="0"/>
                        </a:spcAft>
                        <a:buClr>
                          <a:srgbClr val="C00000"/>
                        </a:buClr>
                        <a:buSzPct val="110000"/>
                        <a:buFont typeface="Arial" panose="020B0604020202020204" pitchFamily="34" charset="0"/>
                        <a:buChar char="•"/>
                      </a:pPr>
                      <a:r>
                        <a:rPr lang="en-US" sz="2400" b="0" baseline="0" dirty="0">
                          <a:solidFill>
                            <a:schemeClr val="tx1"/>
                          </a:solidFill>
                        </a:rPr>
                        <a:t>The </a:t>
                      </a:r>
                      <a:r>
                        <a:rPr lang="en-US" sz="2400" b="0" i="1" baseline="0" dirty="0">
                          <a:solidFill>
                            <a:srgbClr val="C00000"/>
                          </a:solidFill>
                        </a:rPr>
                        <a:t>Instruct</a:t>
                      </a:r>
                      <a:r>
                        <a:rPr lang="en-US" sz="2400" b="0" i="0" baseline="0" dirty="0">
                          <a:solidFill>
                            <a:schemeClr val="tx1"/>
                          </a:solidFill>
                        </a:rPr>
                        <a:t> strategy epitomizes this focus</a:t>
                      </a:r>
                    </a:p>
                    <a:p>
                      <a:pPr marL="0" indent="0">
                        <a:spcAft>
                          <a:spcPts val="0"/>
                        </a:spcAft>
                        <a:buClr>
                          <a:srgbClr val="C00000"/>
                        </a:buClr>
                        <a:buSzPct val="110000"/>
                        <a:buFont typeface="Arial" panose="020B0604020202020204" pitchFamily="34" charset="0"/>
                        <a:buNone/>
                      </a:pPr>
                      <a:endParaRPr lang="en-US" sz="10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buClr>
                          <a:srgbClr val="C00000"/>
                        </a:buClr>
                        <a:buSzPct val="110000"/>
                        <a:buFont typeface="Arial" panose="020B0604020202020204" pitchFamily="34" charset="0"/>
                        <a:buNone/>
                      </a:pPr>
                      <a:endParaRPr lang="en-US" sz="1000" b="1" baseline="0" dirty="0">
                        <a:solidFill>
                          <a:schemeClr val="tx1"/>
                        </a:solidFill>
                      </a:endParaRPr>
                    </a:p>
                    <a:p>
                      <a:pPr marL="285750" indent="-285750">
                        <a:spcAft>
                          <a:spcPts val="1200"/>
                        </a:spcAft>
                        <a:buClr>
                          <a:srgbClr val="C00000"/>
                        </a:buClr>
                        <a:buSzPct val="110000"/>
                        <a:buFont typeface="Arial" panose="020B0604020202020204" pitchFamily="34" charset="0"/>
                        <a:buChar char="•"/>
                      </a:pPr>
                      <a:r>
                        <a:rPr lang="en-US" sz="2400" b="1" baseline="0" dirty="0">
                          <a:solidFill>
                            <a:srgbClr val="C00000"/>
                          </a:solidFill>
                        </a:rPr>
                        <a:t>PERSON</a:t>
                      </a:r>
                      <a:r>
                        <a:rPr lang="en-US" sz="2400" b="0" baseline="0" dirty="0">
                          <a:solidFill>
                            <a:schemeClr val="tx1"/>
                          </a:solidFill>
                        </a:rPr>
                        <a:t> focus on helping the employee</a:t>
                      </a:r>
                    </a:p>
                    <a:p>
                      <a:pPr marL="285750" indent="-285750">
                        <a:spcAft>
                          <a:spcPts val="1200"/>
                        </a:spcAft>
                        <a:buClr>
                          <a:srgbClr val="C00000"/>
                        </a:buClr>
                        <a:buSzPct val="110000"/>
                        <a:buFont typeface="Arial" panose="020B0604020202020204" pitchFamily="34" charset="0"/>
                        <a:buChar char="•"/>
                      </a:pPr>
                      <a:r>
                        <a:rPr lang="en-US" sz="2400" b="0" baseline="0" dirty="0">
                          <a:solidFill>
                            <a:schemeClr val="tx1"/>
                          </a:solidFill>
                        </a:rPr>
                        <a:t>Leader concerned with the performer, not the performance</a:t>
                      </a:r>
                    </a:p>
                    <a:p>
                      <a:pPr marL="285750" indent="-285750">
                        <a:buClr>
                          <a:srgbClr val="C00000"/>
                        </a:buClr>
                        <a:buSzPct val="110000"/>
                        <a:buFont typeface="Arial" panose="020B0604020202020204" pitchFamily="34" charset="0"/>
                        <a:buChar char="•"/>
                      </a:pPr>
                      <a:r>
                        <a:rPr lang="en-US" sz="2400" b="0" baseline="0" dirty="0">
                          <a:solidFill>
                            <a:schemeClr val="tx1"/>
                          </a:solidFill>
                        </a:rPr>
                        <a:t>The </a:t>
                      </a:r>
                      <a:r>
                        <a:rPr lang="en-US" sz="2400" b="0" i="1" baseline="0" dirty="0">
                          <a:solidFill>
                            <a:srgbClr val="C00000"/>
                          </a:solidFill>
                        </a:rPr>
                        <a:t>Relate</a:t>
                      </a:r>
                      <a:r>
                        <a:rPr lang="en-US" sz="2400" b="0" i="0" baseline="0" dirty="0">
                          <a:solidFill>
                            <a:schemeClr val="tx1"/>
                          </a:solidFill>
                        </a:rPr>
                        <a:t> strategy epitomizes this focus</a:t>
                      </a:r>
                      <a:endParaRPr lang="en-US" sz="2400"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9215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a:bodyPr>
          <a:lstStyle/>
          <a:p>
            <a:pPr algn="l"/>
            <a:r>
              <a:rPr lang="en-US" b="1" dirty="0">
                <a:solidFill>
                  <a:srgbClr val="C00000"/>
                </a:solidFill>
              </a:rPr>
              <a:t>Dividing our Lists of Behaviors</a:t>
            </a:r>
            <a:endParaRPr lang="en-US" sz="4000" b="1" dirty="0">
              <a:solidFill>
                <a:srgbClr val="C00000"/>
              </a:solidFill>
            </a:endParaRP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1-16</a:t>
            </a:r>
          </a:p>
        </p:txBody>
      </p:sp>
      <p:graphicFrame>
        <p:nvGraphicFramePr>
          <p:cNvPr id="4" name="Table 3"/>
          <p:cNvGraphicFramePr>
            <a:graphicFrameLocks noGrp="1"/>
          </p:cNvGraphicFramePr>
          <p:nvPr>
            <p:extLst>
              <p:ext uri="{D42A27DB-BD31-4B8C-83A1-F6EECF244321}">
                <p14:modId xmlns:p14="http://schemas.microsoft.com/office/powerpoint/2010/main" val="336850847"/>
              </p:ext>
            </p:extLst>
          </p:nvPr>
        </p:nvGraphicFramePr>
        <p:xfrm>
          <a:off x="1447800" y="1676400"/>
          <a:ext cx="7315200" cy="274320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marL="0" indent="0">
                        <a:spcBef>
                          <a:spcPts val="0"/>
                        </a:spcBef>
                        <a:spcAft>
                          <a:spcPts val="0"/>
                        </a:spcAft>
                        <a:buClr>
                          <a:srgbClr val="C00000"/>
                        </a:buClr>
                        <a:buSzPct val="110000"/>
                        <a:buFont typeface="Arial" panose="020B0604020202020204" pitchFamily="34" charset="0"/>
                        <a:buNone/>
                      </a:pPr>
                      <a:endParaRPr lang="en-US" sz="1000" b="1" dirty="0">
                        <a:solidFill>
                          <a:srgbClr val="C00000"/>
                        </a:solidFill>
                      </a:endParaRPr>
                    </a:p>
                    <a:p>
                      <a:pPr marL="0" indent="0">
                        <a:spcBef>
                          <a:spcPts val="0"/>
                        </a:spcBef>
                        <a:spcAft>
                          <a:spcPts val="1200"/>
                        </a:spcAft>
                        <a:buClr>
                          <a:srgbClr val="C00000"/>
                        </a:buClr>
                        <a:buSzPct val="110000"/>
                        <a:buFont typeface="Arial" panose="020B0604020202020204" pitchFamily="34" charset="0"/>
                        <a:buNone/>
                      </a:pPr>
                      <a:r>
                        <a:rPr lang="en-US" sz="2400" b="1" dirty="0">
                          <a:solidFill>
                            <a:srgbClr val="C00000"/>
                          </a:solidFill>
                        </a:rPr>
                        <a:t>TASK</a:t>
                      </a:r>
                      <a:r>
                        <a:rPr lang="en-US" sz="2400" b="0" dirty="0">
                          <a:solidFill>
                            <a:srgbClr val="C00000"/>
                          </a:solidFill>
                        </a:rPr>
                        <a:t> </a:t>
                      </a:r>
                      <a:r>
                        <a:rPr lang="en-US" sz="2400" b="0" dirty="0">
                          <a:solidFill>
                            <a:schemeClr val="tx1"/>
                          </a:solidFill>
                        </a:rPr>
                        <a:t>focus:</a:t>
                      </a:r>
                    </a:p>
                    <a:p>
                      <a:pPr marL="233363" indent="-233363">
                        <a:spcAft>
                          <a:spcPts val="0"/>
                        </a:spcAft>
                        <a:buClr>
                          <a:srgbClr val="C00000"/>
                        </a:buClr>
                        <a:buSzPct val="110000"/>
                        <a:buFont typeface="Arial" panose="020B0604020202020204" pitchFamily="34" charset="0"/>
                        <a:buChar char="•"/>
                      </a:pPr>
                      <a:r>
                        <a:rPr lang="en-US" sz="2400" b="0" dirty="0">
                          <a:solidFill>
                            <a:schemeClr val="tx1"/>
                          </a:solidFill>
                        </a:rPr>
                        <a:t>Instruct</a:t>
                      </a:r>
                    </a:p>
                    <a:p>
                      <a:pPr marL="233363" indent="-233363">
                        <a:spcAft>
                          <a:spcPts val="0"/>
                        </a:spcAft>
                        <a:buClr>
                          <a:srgbClr val="C00000"/>
                        </a:buClr>
                        <a:buSzPct val="110000"/>
                        <a:buFont typeface="Arial" panose="020B0604020202020204" pitchFamily="34" charset="0"/>
                        <a:buChar char="•"/>
                      </a:pPr>
                      <a:r>
                        <a:rPr lang="en-US" sz="2400" b="0" baseline="0" dirty="0">
                          <a:solidFill>
                            <a:schemeClr val="tx1"/>
                          </a:solidFill>
                        </a:rPr>
                        <a:t>Set goals</a:t>
                      </a:r>
                    </a:p>
                    <a:p>
                      <a:pPr marL="233363" indent="-233363">
                        <a:spcAft>
                          <a:spcPts val="0"/>
                        </a:spcAft>
                        <a:buClr>
                          <a:srgbClr val="C00000"/>
                        </a:buClr>
                        <a:buSzPct val="110000"/>
                        <a:buFont typeface="Arial" panose="020B0604020202020204" pitchFamily="34" charset="0"/>
                        <a:buChar char="•"/>
                      </a:pPr>
                      <a:r>
                        <a:rPr lang="en-US" sz="2400" b="0" baseline="0" dirty="0">
                          <a:solidFill>
                            <a:schemeClr val="tx1"/>
                          </a:solidFill>
                        </a:rPr>
                        <a:t>Give feedback</a:t>
                      </a:r>
                    </a:p>
                    <a:p>
                      <a:pPr marL="233363" indent="-233363">
                        <a:spcAft>
                          <a:spcPts val="0"/>
                        </a:spcAft>
                        <a:buClr>
                          <a:srgbClr val="C00000"/>
                        </a:buClr>
                        <a:buSzPct val="110000"/>
                        <a:buFont typeface="Arial" panose="020B0604020202020204" pitchFamily="34" charset="0"/>
                        <a:buChar char="•"/>
                      </a:pPr>
                      <a:r>
                        <a:rPr lang="en-US" sz="2400" b="0" baseline="0" dirty="0">
                          <a:solidFill>
                            <a:schemeClr val="tx1"/>
                          </a:solidFill>
                        </a:rPr>
                        <a:t>Check quality</a:t>
                      </a:r>
                    </a:p>
                    <a:p>
                      <a:pPr marL="233363" indent="-233363">
                        <a:spcAft>
                          <a:spcPts val="0"/>
                        </a:spcAft>
                        <a:buClr>
                          <a:srgbClr val="C00000"/>
                        </a:buClr>
                        <a:buSzPct val="110000"/>
                        <a:buFont typeface="Arial" panose="020B0604020202020204" pitchFamily="34" charset="0"/>
                        <a:buChar char="•"/>
                      </a:pPr>
                      <a:r>
                        <a:rPr lang="en-US" sz="2400" b="0" baseline="0" dirty="0">
                          <a:solidFill>
                            <a:schemeClr val="tx1"/>
                          </a:solidFill>
                        </a:rPr>
                        <a:t>Give out assignments</a:t>
                      </a:r>
                      <a:endParaRPr lang="en-US" sz="2400" b="0" i="0" baseline="0" dirty="0">
                        <a:solidFill>
                          <a:schemeClr val="tx1"/>
                        </a:solidFill>
                      </a:endParaRPr>
                    </a:p>
                    <a:p>
                      <a:pPr marL="0" indent="0">
                        <a:spcAft>
                          <a:spcPts val="0"/>
                        </a:spcAft>
                        <a:buClr>
                          <a:srgbClr val="C00000"/>
                        </a:buClr>
                        <a:buSzPct val="110000"/>
                        <a:buFont typeface="Arial" panose="020B0604020202020204" pitchFamily="34" charset="0"/>
                        <a:buNone/>
                      </a:pPr>
                      <a:endParaRPr lang="en-US" sz="1000"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Clr>
                          <a:srgbClr val="C00000"/>
                        </a:buClr>
                        <a:buSzPct val="110000"/>
                        <a:buFont typeface="Arial" panose="020B0604020202020204" pitchFamily="34" charset="0"/>
                        <a:buNone/>
                      </a:pPr>
                      <a:endParaRPr lang="en-US" sz="1000" b="1" baseline="0" dirty="0">
                        <a:solidFill>
                          <a:schemeClr val="tx1"/>
                        </a:solidFill>
                      </a:endParaRPr>
                    </a:p>
                    <a:p>
                      <a:pPr marL="0" indent="0">
                        <a:spcAft>
                          <a:spcPts val="1200"/>
                        </a:spcAft>
                        <a:buClr>
                          <a:srgbClr val="C00000"/>
                        </a:buClr>
                        <a:buSzPct val="110000"/>
                        <a:buFont typeface="Arial" panose="020B0604020202020204" pitchFamily="34" charset="0"/>
                        <a:buNone/>
                      </a:pPr>
                      <a:r>
                        <a:rPr lang="en-US" sz="2400" b="1" baseline="0" dirty="0">
                          <a:solidFill>
                            <a:srgbClr val="C00000"/>
                          </a:solidFill>
                        </a:rPr>
                        <a:t>PERSON</a:t>
                      </a:r>
                      <a:r>
                        <a:rPr lang="en-US" sz="2400" b="0" baseline="0" dirty="0">
                          <a:solidFill>
                            <a:schemeClr val="tx1"/>
                          </a:solidFill>
                        </a:rPr>
                        <a:t> focus:</a:t>
                      </a:r>
                    </a:p>
                    <a:p>
                      <a:pPr marL="285750" indent="-285750">
                        <a:spcAft>
                          <a:spcPts val="0"/>
                        </a:spcAft>
                        <a:buClr>
                          <a:srgbClr val="C00000"/>
                        </a:buClr>
                        <a:buSzPct val="110000"/>
                        <a:buFont typeface="Arial" panose="020B0604020202020204" pitchFamily="34" charset="0"/>
                        <a:buChar char="•"/>
                      </a:pPr>
                      <a:r>
                        <a:rPr lang="en-US" sz="2400" b="0" baseline="0" dirty="0">
                          <a:solidFill>
                            <a:schemeClr val="tx1"/>
                          </a:solidFill>
                        </a:rPr>
                        <a:t>Relate</a:t>
                      </a:r>
                    </a:p>
                    <a:p>
                      <a:pPr marL="285750" indent="-285750">
                        <a:spcAft>
                          <a:spcPts val="0"/>
                        </a:spcAft>
                        <a:buClr>
                          <a:srgbClr val="C00000"/>
                        </a:buClr>
                        <a:buSzPct val="110000"/>
                        <a:buFont typeface="Arial" panose="020B0604020202020204" pitchFamily="34" charset="0"/>
                        <a:buChar char="•"/>
                      </a:pPr>
                      <a:r>
                        <a:rPr lang="en-US" sz="2400" b="0" baseline="0" dirty="0">
                          <a:solidFill>
                            <a:schemeClr val="tx1"/>
                          </a:solidFill>
                        </a:rPr>
                        <a:t>Listen, sympathize</a:t>
                      </a:r>
                    </a:p>
                    <a:p>
                      <a:pPr marL="285750" indent="-285750">
                        <a:spcAft>
                          <a:spcPts val="0"/>
                        </a:spcAft>
                        <a:buClr>
                          <a:srgbClr val="C00000"/>
                        </a:buClr>
                        <a:buSzPct val="110000"/>
                        <a:buFont typeface="Arial" panose="020B0604020202020204" pitchFamily="34" charset="0"/>
                        <a:buChar char="•"/>
                      </a:pPr>
                      <a:r>
                        <a:rPr lang="en-US" sz="2400" b="0" baseline="0" dirty="0">
                          <a:solidFill>
                            <a:schemeClr val="tx1"/>
                          </a:solidFill>
                        </a:rPr>
                        <a:t>Praise, encourage</a:t>
                      </a:r>
                    </a:p>
                    <a:p>
                      <a:pPr marL="285750" indent="-285750">
                        <a:spcAft>
                          <a:spcPts val="0"/>
                        </a:spcAft>
                        <a:buClr>
                          <a:srgbClr val="C00000"/>
                        </a:buClr>
                        <a:buSzPct val="110000"/>
                        <a:buFont typeface="Arial" panose="020B0604020202020204" pitchFamily="34" charset="0"/>
                        <a:buChar char="•"/>
                      </a:pPr>
                      <a:r>
                        <a:rPr lang="en-US" sz="2400" b="0" baseline="0" dirty="0">
                          <a:solidFill>
                            <a:schemeClr val="tx1"/>
                          </a:solidFill>
                        </a:rPr>
                        <a:t>Feed</a:t>
                      </a:r>
                    </a:p>
                    <a:p>
                      <a:pPr marL="285750" indent="-285750">
                        <a:buClr>
                          <a:srgbClr val="C00000"/>
                        </a:buClr>
                        <a:buSzPct val="110000"/>
                        <a:buFont typeface="Arial" panose="020B0604020202020204" pitchFamily="34" charset="0"/>
                        <a:buChar char="•"/>
                      </a:pPr>
                      <a:r>
                        <a:rPr lang="en-US" sz="2400" b="0" baseline="0" dirty="0">
                          <a:solidFill>
                            <a:schemeClr val="tx1"/>
                          </a:solidFill>
                        </a:rPr>
                        <a:t>Discuss common interests</a:t>
                      </a:r>
                      <a:endParaRPr lang="en-US" sz="2400" b="1"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2214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pPr algn="l"/>
            <a:r>
              <a:rPr lang="en-US" b="1" dirty="0">
                <a:solidFill>
                  <a:srgbClr val="C00000"/>
                </a:solidFill>
              </a:rPr>
              <a:t>4 Combinations of 2 Dimensions</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2-1</a:t>
            </a:r>
          </a:p>
        </p:txBody>
      </p:sp>
      <p:graphicFrame>
        <p:nvGraphicFramePr>
          <p:cNvPr id="4" name="Table 3"/>
          <p:cNvGraphicFramePr>
            <a:graphicFrameLocks noGrp="1"/>
          </p:cNvGraphicFramePr>
          <p:nvPr>
            <p:extLst>
              <p:ext uri="{D42A27DB-BD31-4B8C-83A1-F6EECF244321}">
                <p14:modId xmlns:p14="http://schemas.microsoft.com/office/powerpoint/2010/main" val="1033597845"/>
              </p:ext>
            </p:extLst>
          </p:nvPr>
        </p:nvGraphicFramePr>
        <p:xfrm>
          <a:off x="2851299" y="1447800"/>
          <a:ext cx="4572000" cy="420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10312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07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D7D"/>
                    </a:solidFill>
                  </a:tcPr>
                </a:tc>
                <a:extLst>
                  <a:ext uri="{0D108BD9-81ED-4DB2-BD59-A6C34878D82A}">
                    <a16:rowId xmlns:a16="http://schemas.microsoft.com/office/drawing/2014/main" val="10000"/>
                  </a:ext>
                </a:extLst>
              </a:tr>
              <a:tr h="210312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D7F"/>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BBFC"/>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3079899" y="1896070"/>
            <a:ext cx="1828800" cy="923330"/>
          </a:xfrm>
          <a:prstGeom prst="rect">
            <a:avLst/>
          </a:prstGeom>
          <a:noFill/>
        </p:spPr>
        <p:txBody>
          <a:bodyPr wrap="square" rtlCol="0">
            <a:spAutoFit/>
          </a:bodyPr>
          <a:lstStyle/>
          <a:p>
            <a:pPr algn="ctr"/>
            <a:r>
              <a:rPr lang="en-US" b="1" dirty="0"/>
              <a:t>RELATE</a:t>
            </a:r>
            <a:br>
              <a:rPr lang="en-US" b="1" dirty="0"/>
            </a:br>
            <a:r>
              <a:rPr lang="en-US" b="1" dirty="0"/>
              <a:t>People</a:t>
            </a:r>
            <a:r>
              <a:rPr lang="en-US" dirty="0"/>
              <a:t>-oriented</a:t>
            </a:r>
            <a:br>
              <a:rPr lang="en-US" dirty="0"/>
            </a:br>
            <a:r>
              <a:rPr lang="en-US" dirty="0"/>
              <a:t>behaviors</a:t>
            </a:r>
            <a:endParaRPr lang="en-US" b="1" dirty="0"/>
          </a:p>
        </p:txBody>
      </p:sp>
      <p:sp>
        <p:nvSpPr>
          <p:cNvPr id="6" name="TextBox 5"/>
          <p:cNvSpPr txBox="1"/>
          <p:nvPr/>
        </p:nvSpPr>
        <p:spPr>
          <a:xfrm>
            <a:off x="5365899" y="1905000"/>
            <a:ext cx="1828800" cy="1200329"/>
          </a:xfrm>
          <a:prstGeom prst="rect">
            <a:avLst/>
          </a:prstGeom>
          <a:noFill/>
        </p:spPr>
        <p:txBody>
          <a:bodyPr wrap="square" rtlCol="0">
            <a:spAutoFit/>
          </a:bodyPr>
          <a:lstStyle/>
          <a:p>
            <a:pPr algn="ctr"/>
            <a:r>
              <a:rPr lang="en-US" b="1" dirty="0"/>
              <a:t>COACH</a:t>
            </a:r>
            <a:br>
              <a:rPr lang="en-US" b="1" dirty="0"/>
            </a:br>
            <a:r>
              <a:rPr lang="en-US" b="1" dirty="0"/>
              <a:t>More</a:t>
            </a:r>
            <a:r>
              <a:rPr lang="en-US" dirty="0"/>
              <a:t> leadership</a:t>
            </a:r>
            <a:br>
              <a:rPr lang="en-US" dirty="0"/>
            </a:br>
            <a:r>
              <a:rPr lang="en-US" dirty="0"/>
              <a:t>involvement (like</a:t>
            </a:r>
            <a:br>
              <a:rPr lang="en-US" dirty="0"/>
            </a:br>
            <a:r>
              <a:rPr lang="en-US" dirty="0"/>
              <a:t>Relate + Instruct)</a:t>
            </a:r>
            <a:endParaRPr lang="en-US" b="1" dirty="0"/>
          </a:p>
        </p:txBody>
      </p:sp>
      <p:sp>
        <p:nvSpPr>
          <p:cNvPr id="7" name="TextBox 6"/>
          <p:cNvSpPr txBox="1"/>
          <p:nvPr/>
        </p:nvSpPr>
        <p:spPr>
          <a:xfrm>
            <a:off x="3079899" y="3962400"/>
            <a:ext cx="1828800" cy="1200329"/>
          </a:xfrm>
          <a:prstGeom prst="rect">
            <a:avLst/>
          </a:prstGeom>
          <a:noFill/>
        </p:spPr>
        <p:txBody>
          <a:bodyPr wrap="square" rtlCol="0">
            <a:spAutoFit/>
          </a:bodyPr>
          <a:lstStyle/>
          <a:p>
            <a:pPr algn="ctr"/>
            <a:r>
              <a:rPr lang="en-US" b="1" dirty="0"/>
              <a:t>DELEGATE</a:t>
            </a:r>
            <a:br>
              <a:rPr lang="en-US" b="1" dirty="0"/>
            </a:br>
            <a:r>
              <a:rPr lang="en-US" b="1" dirty="0"/>
              <a:t>Less</a:t>
            </a:r>
            <a:r>
              <a:rPr lang="en-US" dirty="0"/>
              <a:t> leadership</a:t>
            </a:r>
            <a:br>
              <a:rPr lang="en-US" dirty="0"/>
            </a:br>
            <a:r>
              <a:rPr lang="en-US" dirty="0"/>
              <a:t>involvement on</a:t>
            </a:r>
            <a:br>
              <a:rPr lang="en-US" dirty="0"/>
            </a:br>
            <a:r>
              <a:rPr lang="en-US" dirty="0"/>
              <a:t>both dimensions</a:t>
            </a:r>
            <a:endParaRPr lang="en-US" b="1" dirty="0"/>
          </a:p>
        </p:txBody>
      </p:sp>
      <p:sp>
        <p:nvSpPr>
          <p:cNvPr id="8" name="TextBox 7"/>
          <p:cNvSpPr txBox="1"/>
          <p:nvPr/>
        </p:nvSpPr>
        <p:spPr>
          <a:xfrm>
            <a:off x="5365899" y="3962400"/>
            <a:ext cx="1828800" cy="923330"/>
          </a:xfrm>
          <a:prstGeom prst="rect">
            <a:avLst/>
          </a:prstGeom>
          <a:noFill/>
        </p:spPr>
        <p:txBody>
          <a:bodyPr wrap="square" rtlCol="0">
            <a:spAutoFit/>
          </a:bodyPr>
          <a:lstStyle/>
          <a:p>
            <a:pPr algn="ctr"/>
            <a:r>
              <a:rPr lang="en-US" b="1" dirty="0"/>
              <a:t>INSTRUCT</a:t>
            </a:r>
            <a:br>
              <a:rPr lang="en-US" b="1" dirty="0"/>
            </a:br>
            <a:r>
              <a:rPr lang="en-US" b="1" dirty="0"/>
              <a:t>Task</a:t>
            </a:r>
            <a:r>
              <a:rPr lang="en-US" dirty="0"/>
              <a:t>-oriented</a:t>
            </a:r>
            <a:br>
              <a:rPr lang="en-US" dirty="0"/>
            </a:br>
            <a:r>
              <a:rPr lang="en-US" dirty="0"/>
              <a:t>behaviors</a:t>
            </a:r>
            <a:endParaRPr lang="en-US" b="1" dirty="0"/>
          </a:p>
        </p:txBody>
      </p:sp>
      <p:cxnSp>
        <p:nvCxnSpPr>
          <p:cNvPr id="10" name="Straight Arrow Connector 9"/>
          <p:cNvCxnSpPr/>
          <p:nvPr/>
        </p:nvCxnSpPr>
        <p:spPr>
          <a:xfrm flipV="1">
            <a:off x="2578398" y="1676400"/>
            <a:ext cx="0" cy="3749040"/>
          </a:xfrm>
          <a:prstGeom prst="straightConnector1">
            <a:avLst/>
          </a:prstGeom>
          <a:ln w="28575">
            <a:solidFill>
              <a:schemeClr val="tx1"/>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1327299"/>
            <a:ext cx="457200" cy="338554"/>
          </a:xfrm>
          <a:prstGeom prst="rect">
            <a:avLst/>
          </a:prstGeom>
          <a:noFill/>
        </p:spPr>
        <p:txBody>
          <a:bodyPr wrap="square" rtlCol="0">
            <a:spAutoFit/>
          </a:bodyPr>
          <a:lstStyle/>
          <a:p>
            <a:pPr algn="ctr"/>
            <a:r>
              <a:rPr lang="en-US" sz="1600" b="1" dirty="0"/>
              <a:t>P+</a:t>
            </a:r>
          </a:p>
        </p:txBody>
      </p:sp>
      <p:sp>
        <p:nvSpPr>
          <p:cNvPr id="12" name="TextBox 11"/>
          <p:cNvSpPr txBox="1"/>
          <p:nvPr/>
        </p:nvSpPr>
        <p:spPr>
          <a:xfrm>
            <a:off x="2394099" y="5426140"/>
            <a:ext cx="457200" cy="338554"/>
          </a:xfrm>
          <a:prstGeom prst="rect">
            <a:avLst/>
          </a:prstGeom>
          <a:noFill/>
        </p:spPr>
        <p:txBody>
          <a:bodyPr wrap="square" rtlCol="0">
            <a:spAutoFit/>
          </a:bodyPr>
          <a:lstStyle/>
          <a:p>
            <a:pPr algn="ctr"/>
            <a:r>
              <a:rPr lang="en-US" sz="1600" b="1" dirty="0"/>
              <a:t>P</a:t>
            </a:r>
            <a:r>
              <a:rPr lang="en-US" sz="1600" b="1" dirty="0">
                <a:sym typeface="Symbol"/>
              </a:rPr>
              <a:t></a:t>
            </a:r>
            <a:endParaRPr lang="en-US" sz="1600" b="1" dirty="0"/>
          </a:p>
        </p:txBody>
      </p:sp>
      <p:cxnSp>
        <p:nvCxnSpPr>
          <p:cNvPr id="14" name="Straight Arrow Connector 13"/>
          <p:cNvCxnSpPr/>
          <p:nvPr/>
        </p:nvCxnSpPr>
        <p:spPr>
          <a:xfrm>
            <a:off x="3136252" y="5899213"/>
            <a:ext cx="406908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39765" y="5702512"/>
            <a:ext cx="457200" cy="338554"/>
          </a:xfrm>
          <a:prstGeom prst="rect">
            <a:avLst/>
          </a:prstGeom>
          <a:noFill/>
        </p:spPr>
        <p:txBody>
          <a:bodyPr wrap="square" rtlCol="0">
            <a:spAutoFit/>
          </a:bodyPr>
          <a:lstStyle/>
          <a:p>
            <a:pPr algn="ctr"/>
            <a:r>
              <a:rPr lang="en-US" sz="1600" b="1" dirty="0"/>
              <a:t>T+</a:t>
            </a:r>
          </a:p>
        </p:txBody>
      </p:sp>
      <p:sp>
        <p:nvSpPr>
          <p:cNvPr id="16" name="TextBox 15"/>
          <p:cNvSpPr txBox="1"/>
          <p:nvPr/>
        </p:nvSpPr>
        <p:spPr>
          <a:xfrm>
            <a:off x="2698899" y="5725547"/>
            <a:ext cx="457200" cy="338554"/>
          </a:xfrm>
          <a:prstGeom prst="rect">
            <a:avLst/>
          </a:prstGeom>
          <a:noFill/>
        </p:spPr>
        <p:txBody>
          <a:bodyPr wrap="square" rtlCol="0">
            <a:spAutoFit/>
          </a:bodyPr>
          <a:lstStyle/>
          <a:p>
            <a:pPr algn="ctr"/>
            <a:r>
              <a:rPr lang="en-US" sz="1600" b="1" dirty="0"/>
              <a:t>T</a:t>
            </a:r>
            <a:r>
              <a:rPr lang="en-US" sz="1600" b="1" dirty="0">
                <a:sym typeface="Symbol"/>
              </a:rPr>
              <a:t></a:t>
            </a:r>
            <a:endParaRPr lang="en-US" sz="1600" b="1" dirty="0"/>
          </a:p>
        </p:txBody>
      </p:sp>
      <p:sp>
        <p:nvSpPr>
          <p:cNvPr id="17" name="Oval 16"/>
          <p:cNvSpPr/>
          <p:nvPr/>
        </p:nvSpPr>
        <p:spPr>
          <a:xfrm>
            <a:off x="5047453" y="345310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 name="Straight Arrow Connector 18"/>
          <p:cNvCxnSpPr/>
          <p:nvPr/>
        </p:nvCxnSpPr>
        <p:spPr>
          <a:xfrm flipV="1">
            <a:off x="4898066" y="3320901"/>
            <a:ext cx="457200" cy="457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V="1">
            <a:off x="4898066" y="3315944"/>
            <a:ext cx="457200" cy="457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29175" y="5715000"/>
            <a:ext cx="609600" cy="369332"/>
          </a:xfrm>
          <a:prstGeom prst="rect">
            <a:avLst/>
          </a:prstGeom>
          <a:solidFill>
            <a:schemeClr val="bg1"/>
          </a:solidFill>
        </p:spPr>
        <p:txBody>
          <a:bodyPr wrap="square" rtlCol="0">
            <a:spAutoFit/>
          </a:bodyPr>
          <a:lstStyle/>
          <a:p>
            <a:pPr algn="ctr"/>
            <a:r>
              <a:rPr lang="en-US" b="1" dirty="0"/>
              <a:t>Task</a:t>
            </a:r>
          </a:p>
        </p:txBody>
      </p:sp>
      <p:sp>
        <p:nvSpPr>
          <p:cNvPr id="21" name="TextBox 20"/>
          <p:cNvSpPr txBox="1"/>
          <p:nvPr/>
        </p:nvSpPr>
        <p:spPr>
          <a:xfrm>
            <a:off x="2322959" y="3145816"/>
            <a:ext cx="461665" cy="816584"/>
          </a:xfrm>
          <a:prstGeom prst="rect">
            <a:avLst/>
          </a:prstGeom>
          <a:solidFill>
            <a:schemeClr val="bg1"/>
          </a:solidFill>
        </p:spPr>
        <p:txBody>
          <a:bodyPr vert="vert270" wrap="square" rtlCol="0">
            <a:spAutoFit/>
          </a:bodyPr>
          <a:lstStyle/>
          <a:p>
            <a:pPr algn="ctr"/>
            <a:r>
              <a:rPr lang="en-US" b="1" dirty="0"/>
              <a:t>People</a:t>
            </a:r>
          </a:p>
        </p:txBody>
      </p:sp>
    </p:spTree>
    <p:extLst>
      <p:ext uri="{BB962C8B-B14F-4D97-AF65-F5344CB8AC3E}">
        <p14:creationId xmlns:p14="http://schemas.microsoft.com/office/powerpoint/2010/main" val="409258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43800" cy="1143000"/>
          </a:xfrm>
        </p:spPr>
        <p:txBody>
          <a:bodyPr>
            <a:normAutofit/>
          </a:bodyPr>
          <a:lstStyle/>
          <a:p>
            <a:pPr algn="l"/>
            <a:r>
              <a:rPr lang="en-US" b="1" dirty="0">
                <a:solidFill>
                  <a:srgbClr val="C00000"/>
                </a:solidFill>
              </a:rPr>
              <a:t>Dominant Strategy Type Matrix</a:t>
            </a:r>
          </a:p>
        </p:txBody>
      </p:sp>
      <p:graphicFrame>
        <p:nvGraphicFramePr>
          <p:cNvPr id="3" name="Table 2"/>
          <p:cNvGraphicFramePr>
            <a:graphicFrameLocks noGrp="1"/>
          </p:cNvGraphicFramePr>
          <p:nvPr>
            <p:extLst>
              <p:ext uri="{D42A27DB-BD31-4B8C-83A1-F6EECF244321}">
                <p14:modId xmlns:p14="http://schemas.microsoft.com/office/powerpoint/2010/main" val="1365151745"/>
              </p:ext>
            </p:extLst>
          </p:nvPr>
        </p:nvGraphicFramePr>
        <p:xfrm>
          <a:off x="1786276" y="1600200"/>
          <a:ext cx="6633824" cy="408940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1716712">
                  <a:extLst>
                    <a:ext uri="{9D8B030D-6E8A-4147-A177-3AD203B41FA5}">
                      <a16:colId xmlns:a16="http://schemas.microsoft.com/office/drawing/2014/main" val="20001"/>
                    </a:ext>
                  </a:extLst>
                </a:gridCol>
                <a:gridCol w="1716712">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70840">
                <a:tc>
                  <a:txBody>
                    <a:bodyPr/>
                    <a:lstStyle/>
                    <a:p>
                      <a:endParaRPr lang="en-US"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57200" algn="l"/>
                        </a:tabLst>
                      </a:pPr>
                      <a:endParaRPr lang="en-US"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45920">
                <a:tc>
                  <a:txBody>
                    <a:bodyPr/>
                    <a:lstStyle/>
                    <a:p>
                      <a:pPr algn="l">
                        <a:spcAft>
                          <a:spcPts val="600"/>
                        </a:spcAft>
                      </a:pPr>
                      <a:endParaRPr lang="en-US" sz="1600" b="0" i="0" dirty="0">
                        <a:solidFill>
                          <a:schemeClr val="tx1"/>
                        </a:solidFill>
                      </a:endParaRPr>
                    </a:p>
                    <a:p>
                      <a:pPr algn="l">
                        <a:spcAft>
                          <a:spcPts val="600"/>
                        </a:spcAft>
                      </a:pPr>
                      <a:r>
                        <a:rPr lang="en-US" sz="1600" b="1" i="1" dirty="0">
                          <a:solidFill>
                            <a:schemeClr val="tx1"/>
                          </a:solidFill>
                        </a:rPr>
                        <a:t>If Highest</a:t>
                      </a:r>
                    </a:p>
                    <a:p>
                      <a:pPr algn="l"/>
                      <a:r>
                        <a:rPr lang="en-US" sz="1400" i="1" dirty="0">
                          <a:solidFill>
                            <a:schemeClr val="tx1"/>
                          </a:solidFill>
                        </a:rPr>
                        <a:t>Good with</a:t>
                      </a:r>
                      <a:br>
                        <a:rPr lang="en-US" sz="1400" i="1" dirty="0">
                          <a:solidFill>
                            <a:schemeClr val="tx1"/>
                          </a:solidFill>
                        </a:rPr>
                      </a:br>
                      <a:r>
                        <a:rPr lang="en-US" sz="1400" i="1" dirty="0">
                          <a:solidFill>
                            <a:schemeClr val="tx1"/>
                          </a:solidFill>
                        </a:rPr>
                        <a:t>employees who</a:t>
                      </a:r>
                      <a:br>
                        <a:rPr lang="en-US" sz="1400" i="1" dirty="0">
                          <a:solidFill>
                            <a:schemeClr val="tx1"/>
                          </a:solidFill>
                        </a:rPr>
                      </a:br>
                      <a:r>
                        <a:rPr lang="en-US" sz="1400" i="1" dirty="0">
                          <a:solidFill>
                            <a:schemeClr val="tx1"/>
                          </a:solidFill>
                        </a:rPr>
                        <a:t>need support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US" sz="1200" b="0" dirty="0">
                        <a:solidFill>
                          <a:schemeClr val="tx1"/>
                        </a:solidFill>
                      </a:endParaRPr>
                    </a:p>
                    <a:p>
                      <a:pPr algn="ctr">
                        <a:spcAft>
                          <a:spcPts val="600"/>
                        </a:spcAft>
                      </a:pPr>
                      <a:r>
                        <a:rPr lang="en-US" sz="2800" b="1" dirty="0">
                          <a:solidFill>
                            <a:schemeClr val="tx1"/>
                          </a:solidFill>
                        </a:rPr>
                        <a:t>Relate</a:t>
                      </a:r>
                      <a:br>
                        <a:rPr lang="en-US" sz="2800" b="1" dirty="0">
                          <a:solidFill>
                            <a:schemeClr val="tx1"/>
                          </a:solidFill>
                        </a:rPr>
                      </a:br>
                      <a:r>
                        <a:rPr lang="en-US" sz="2800" b="1" dirty="0">
                          <a:solidFill>
                            <a:schemeClr val="tx1"/>
                          </a:solidFill>
                        </a:rPr>
                        <a:t>(R)</a:t>
                      </a:r>
                      <a:br>
                        <a:rPr lang="en-US" sz="2800" b="1" dirty="0">
                          <a:solidFill>
                            <a:schemeClr val="tx1"/>
                          </a:solidFill>
                        </a:rPr>
                      </a:br>
                      <a:r>
                        <a:rPr lang="en-US" sz="2800" b="1" dirty="0">
                          <a:solidFill>
                            <a:schemeClr val="tx1"/>
                          </a:solidFill>
                        </a:rPr>
                        <a:t>46</a:t>
                      </a:r>
                    </a:p>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p>
                      <a:pPr algn="ctr">
                        <a:spcAft>
                          <a:spcPts val="600"/>
                        </a:spcAft>
                      </a:pPr>
                      <a:r>
                        <a:rPr lang="en-US" sz="2800" b="1" dirty="0">
                          <a:solidFill>
                            <a:schemeClr val="tx1"/>
                          </a:solidFill>
                        </a:rPr>
                        <a:t>Coach</a:t>
                      </a:r>
                      <a:br>
                        <a:rPr lang="en-US" sz="2800" b="1" dirty="0">
                          <a:solidFill>
                            <a:schemeClr val="tx1"/>
                          </a:solidFill>
                        </a:rPr>
                      </a:br>
                      <a:r>
                        <a:rPr lang="en-US" sz="2800" b="1" dirty="0">
                          <a:solidFill>
                            <a:schemeClr val="tx1"/>
                          </a:solidFill>
                        </a:rPr>
                        <a:t>(C)</a:t>
                      </a:r>
                      <a:br>
                        <a:rPr lang="en-US" sz="2800" b="1" dirty="0">
                          <a:solidFill>
                            <a:schemeClr val="tx1"/>
                          </a:solidFill>
                        </a:rPr>
                      </a:br>
                      <a:r>
                        <a:rPr lang="en-US" sz="2800" b="1"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tabLst>
                          <a:tab pos="457200" algn="l"/>
                        </a:tabLst>
                      </a:pPr>
                      <a:endParaRPr lang="en-US" sz="1400" dirty="0">
                        <a:solidFill>
                          <a:schemeClr val="tx1"/>
                        </a:solidFill>
                      </a:endParaRPr>
                    </a:p>
                    <a:p>
                      <a:pPr>
                        <a:spcAft>
                          <a:spcPts val="600"/>
                        </a:spcAft>
                        <a:tabLst>
                          <a:tab pos="117475" algn="l"/>
                        </a:tabLst>
                      </a:pPr>
                      <a:r>
                        <a:rPr lang="en-US" sz="1400" dirty="0">
                          <a:solidFill>
                            <a:schemeClr val="tx1"/>
                          </a:solidFill>
                        </a:rPr>
                        <a:t>	</a:t>
                      </a:r>
                      <a:r>
                        <a:rPr lang="en-US" sz="1600" b="1" i="1" dirty="0">
                          <a:solidFill>
                            <a:schemeClr val="tx1"/>
                          </a:solidFill>
                        </a:rPr>
                        <a:t>If Highest</a:t>
                      </a:r>
                    </a:p>
                    <a:p>
                      <a:pPr>
                        <a:tabLst>
                          <a:tab pos="117475" algn="l"/>
                        </a:tabLst>
                      </a:pPr>
                      <a:r>
                        <a:rPr lang="en-US" sz="1400" b="1" i="1" dirty="0">
                          <a:solidFill>
                            <a:schemeClr val="tx1"/>
                          </a:solidFill>
                        </a:rPr>
                        <a:t>	</a:t>
                      </a:r>
                      <a:r>
                        <a:rPr lang="en-US" sz="1400" i="1" dirty="0">
                          <a:solidFill>
                            <a:schemeClr val="tx1"/>
                          </a:solidFill>
                        </a:rPr>
                        <a:t>Good</a:t>
                      </a:r>
                      <a:r>
                        <a:rPr lang="en-US" sz="1400" i="1" baseline="0" dirty="0">
                          <a:solidFill>
                            <a:schemeClr val="tx1"/>
                          </a:solidFill>
                        </a:rPr>
                        <a:t> with</a:t>
                      </a:r>
                      <a:br>
                        <a:rPr lang="en-US" sz="1400" i="1" baseline="0" dirty="0">
                          <a:solidFill>
                            <a:schemeClr val="tx1"/>
                          </a:solidFill>
                        </a:rPr>
                      </a:br>
                      <a:r>
                        <a:rPr lang="en-US" sz="1400" i="1" baseline="0" dirty="0">
                          <a:solidFill>
                            <a:schemeClr val="tx1"/>
                          </a:solidFill>
                        </a:rPr>
                        <a:t>	employees who 	need supervision 	and support to 	improve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45920">
                <a:tc>
                  <a:txBody>
                    <a:bodyPr/>
                    <a:lstStyle/>
                    <a:p>
                      <a:pPr>
                        <a:spcAft>
                          <a:spcPts val="1200"/>
                        </a:spcAft>
                      </a:pPr>
                      <a:endParaRPr lang="en-US" sz="1600" dirty="0">
                        <a:solidFill>
                          <a:schemeClr val="tx1"/>
                        </a:solidFill>
                      </a:endParaRPr>
                    </a:p>
                    <a:p>
                      <a:r>
                        <a:rPr lang="en-US" sz="1400" i="1" dirty="0">
                          <a:solidFill>
                            <a:schemeClr val="tx1"/>
                          </a:solidFill>
                        </a:rPr>
                        <a:t>Good</a:t>
                      </a:r>
                      <a:r>
                        <a:rPr lang="en-US" sz="1400" i="1" baseline="0" dirty="0">
                          <a:solidFill>
                            <a:schemeClr val="tx1"/>
                          </a:solidFill>
                        </a:rPr>
                        <a:t> with</a:t>
                      </a:r>
                      <a:br>
                        <a:rPr lang="en-US" sz="1400" i="1" baseline="0" dirty="0">
                          <a:solidFill>
                            <a:schemeClr val="tx1"/>
                          </a:solidFill>
                        </a:rPr>
                      </a:br>
                      <a:r>
                        <a:rPr lang="en-US" sz="1400" i="1" baseline="0" dirty="0">
                          <a:solidFill>
                            <a:schemeClr val="tx1"/>
                          </a:solidFill>
                        </a:rPr>
                        <a:t>employees who</a:t>
                      </a:r>
                      <a:br>
                        <a:rPr lang="en-US" sz="1400" i="1" baseline="0" dirty="0">
                          <a:solidFill>
                            <a:schemeClr val="tx1"/>
                          </a:solidFill>
                        </a:rPr>
                      </a:br>
                      <a:r>
                        <a:rPr lang="en-US" sz="1400" i="1" baseline="0" dirty="0">
                          <a:solidFill>
                            <a:schemeClr val="tx1"/>
                          </a:solidFill>
                        </a:rPr>
                        <a:t>can take on more responsibility</a:t>
                      </a:r>
                      <a:endParaRPr lang="en-US" sz="1400" i="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US" sz="1200" b="1" dirty="0">
                        <a:solidFill>
                          <a:schemeClr val="tx1"/>
                        </a:solidFill>
                      </a:endParaRPr>
                    </a:p>
                    <a:p>
                      <a:pPr algn="ctr">
                        <a:spcAft>
                          <a:spcPts val="600"/>
                        </a:spcAft>
                      </a:pPr>
                      <a:r>
                        <a:rPr lang="en-US" sz="2800" b="1" dirty="0">
                          <a:solidFill>
                            <a:schemeClr val="tx1"/>
                          </a:solidFill>
                        </a:rPr>
                        <a:t>Delegate</a:t>
                      </a:r>
                      <a:br>
                        <a:rPr lang="en-US" sz="2800" b="1" dirty="0">
                          <a:solidFill>
                            <a:schemeClr val="tx1"/>
                          </a:solidFill>
                        </a:rPr>
                      </a:br>
                      <a:r>
                        <a:rPr lang="en-US" sz="2800" b="1" dirty="0">
                          <a:solidFill>
                            <a:schemeClr val="tx1"/>
                          </a:solidFill>
                        </a:rPr>
                        <a:t>(D)</a:t>
                      </a:r>
                      <a:br>
                        <a:rPr lang="en-US" sz="2800" b="1" dirty="0">
                          <a:solidFill>
                            <a:schemeClr val="tx1"/>
                          </a:solidFill>
                        </a:rPr>
                      </a:br>
                      <a:r>
                        <a:rPr lang="en-US" sz="2800" b="1" dirty="0">
                          <a:solidFill>
                            <a:schemeClr val="tx1"/>
                          </a:solidFill>
                        </a:rPr>
                        <a:t>53</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D7F"/>
                    </a:solidFill>
                  </a:tcPr>
                </a:tc>
                <a:tc>
                  <a:txBody>
                    <a:bodyPr/>
                    <a:lstStyle/>
                    <a:p>
                      <a:pPr algn="ctr">
                        <a:spcAft>
                          <a:spcPts val="0"/>
                        </a:spcAft>
                      </a:pPr>
                      <a:endParaRPr lang="en-US" sz="1200" b="1" dirty="0">
                        <a:solidFill>
                          <a:schemeClr val="tx1"/>
                        </a:solidFill>
                      </a:endParaRPr>
                    </a:p>
                    <a:p>
                      <a:pPr algn="ctr">
                        <a:spcAft>
                          <a:spcPts val="600"/>
                        </a:spcAft>
                      </a:pPr>
                      <a:r>
                        <a:rPr lang="en-US" sz="2800" b="1" dirty="0">
                          <a:solidFill>
                            <a:schemeClr val="tx1"/>
                          </a:solidFill>
                        </a:rPr>
                        <a:t>Instruct</a:t>
                      </a:r>
                      <a:br>
                        <a:rPr lang="en-US" sz="2800" b="1" dirty="0">
                          <a:solidFill>
                            <a:schemeClr val="tx1"/>
                          </a:solidFill>
                        </a:rPr>
                      </a:br>
                      <a:r>
                        <a:rPr lang="en-US" sz="2800" b="1" dirty="0">
                          <a:solidFill>
                            <a:schemeClr val="tx1"/>
                          </a:solidFill>
                        </a:rPr>
                        <a:t>(I)</a:t>
                      </a:r>
                      <a:br>
                        <a:rPr lang="en-US" sz="2800" b="1" dirty="0">
                          <a:solidFill>
                            <a:schemeClr val="tx1"/>
                          </a:solidFill>
                        </a:rPr>
                      </a:br>
                      <a:r>
                        <a:rPr lang="en-US" sz="2800" b="1" dirty="0">
                          <a:solidFill>
                            <a:schemeClr val="tx1"/>
                          </a:solidFill>
                        </a:rPr>
                        <a:t>49</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57200" algn="l"/>
                        </a:tabLst>
                      </a:pPr>
                      <a:endParaRPr lang="en-US" sz="1600" dirty="0">
                        <a:solidFill>
                          <a:schemeClr val="tx1"/>
                        </a:solidFill>
                      </a:endParaRPr>
                    </a:p>
                    <a:p>
                      <a:pPr>
                        <a:tabLst>
                          <a:tab pos="117475" algn="l"/>
                        </a:tabLst>
                      </a:pPr>
                      <a:r>
                        <a:rPr lang="en-US" sz="1600" dirty="0">
                          <a:solidFill>
                            <a:schemeClr val="tx1"/>
                          </a:solidFill>
                        </a:rPr>
                        <a:t>	</a:t>
                      </a:r>
                      <a:r>
                        <a:rPr lang="en-US" sz="1400" i="1" dirty="0">
                          <a:solidFill>
                            <a:schemeClr val="tx1"/>
                          </a:solidFill>
                        </a:rPr>
                        <a:t>Good with </a:t>
                      </a:r>
                      <a:br>
                        <a:rPr lang="en-US" sz="1400" i="1" dirty="0">
                          <a:solidFill>
                            <a:schemeClr val="tx1"/>
                          </a:solidFill>
                        </a:rPr>
                      </a:br>
                      <a:r>
                        <a:rPr lang="en-US" sz="1400" i="1" dirty="0">
                          <a:solidFill>
                            <a:schemeClr val="tx1"/>
                          </a:solidFill>
                        </a:rPr>
                        <a:t>	employees who</a:t>
                      </a:r>
                      <a:br>
                        <a:rPr lang="en-US" sz="1400" i="1" dirty="0">
                          <a:solidFill>
                            <a:schemeClr val="tx1"/>
                          </a:solidFill>
                        </a:rPr>
                      </a:br>
                      <a:r>
                        <a:rPr lang="en-US" sz="1400" i="1" dirty="0">
                          <a:solidFill>
                            <a:schemeClr val="tx1"/>
                          </a:solidFill>
                        </a:rPr>
                        <a:t>	need information</a:t>
                      </a:r>
                    </a:p>
                    <a:p>
                      <a:pPr>
                        <a:tabLst>
                          <a:tab pos="117475" algn="l"/>
                        </a:tabLst>
                      </a:pPr>
                      <a:r>
                        <a:rPr lang="en-US" sz="1400" i="1" dirty="0">
                          <a:solidFill>
                            <a:schemeClr val="tx1"/>
                          </a:solidFill>
                        </a:rPr>
                        <a:t>	and structure</a:t>
                      </a:r>
                      <a:br>
                        <a:rPr lang="en-US" sz="1400" i="1" dirty="0">
                          <a:solidFill>
                            <a:schemeClr val="tx1"/>
                          </a:solidFill>
                        </a:rPr>
                      </a:br>
                      <a:r>
                        <a:rPr lang="en-US" sz="1400" i="1" dirty="0">
                          <a:solidFill>
                            <a:schemeClr val="tx1"/>
                          </a:solidFill>
                        </a:rPr>
                        <a:t>	to learn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extBox 8"/>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2-2</a:t>
            </a:r>
          </a:p>
        </p:txBody>
      </p:sp>
    </p:spTree>
    <p:extLst>
      <p:ext uri="{BB962C8B-B14F-4D97-AF65-F5344CB8AC3E}">
        <p14:creationId xmlns:p14="http://schemas.microsoft.com/office/powerpoint/2010/main" val="437159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43800" cy="1143000"/>
          </a:xfrm>
        </p:spPr>
        <p:txBody>
          <a:bodyPr>
            <a:normAutofit/>
          </a:bodyPr>
          <a:lstStyle/>
          <a:p>
            <a:pPr algn="l"/>
            <a:r>
              <a:rPr lang="en-US" b="1" dirty="0">
                <a:solidFill>
                  <a:srgbClr val="C00000"/>
                </a:solidFill>
              </a:rPr>
              <a:t>Development Path</a:t>
            </a:r>
          </a:p>
        </p:txBody>
      </p:sp>
      <p:graphicFrame>
        <p:nvGraphicFramePr>
          <p:cNvPr id="3" name="Table 2"/>
          <p:cNvGraphicFramePr>
            <a:graphicFrameLocks noGrp="1"/>
          </p:cNvGraphicFramePr>
          <p:nvPr>
            <p:extLst>
              <p:ext uri="{D42A27DB-BD31-4B8C-83A1-F6EECF244321}">
                <p14:modId xmlns:p14="http://schemas.microsoft.com/office/powerpoint/2010/main" val="832903914"/>
              </p:ext>
            </p:extLst>
          </p:nvPr>
        </p:nvGraphicFramePr>
        <p:xfrm>
          <a:off x="1786276" y="1600200"/>
          <a:ext cx="6908144" cy="408940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1716712">
                  <a:extLst>
                    <a:ext uri="{9D8B030D-6E8A-4147-A177-3AD203B41FA5}">
                      <a16:colId xmlns:a16="http://schemas.microsoft.com/office/drawing/2014/main" val="20001"/>
                    </a:ext>
                  </a:extLst>
                </a:gridCol>
                <a:gridCol w="171671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370840">
                <a:tc>
                  <a:txBody>
                    <a:bodyPr/>
                    <a:lstStyle/>
                    <a:p>
                      <a:endParaRPr lang="en-US"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57200" algn="l"/>
                        </a:tabLst>
                      </a:pPr>
                      <a:endParaRPr lang="en-US"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45920">
                <a:tc>
                  <a:txBody>
                    <a:bodyPr/>
                    <a:lstStyle/>
                    <a:p>
                      <a:pPr algn="l">
                        <a:spcAft>
                          <a:spcPts val="600"/>
                        </a:spcAft>
                      </a:pPr>
                      <a:endParaRPr lang="en-US" sz="1600" b="0" i="0" dirty="0">
                        <a:solidFill>
                          <a:schemeClr val="tx1"/>
                        </a:solidFill>
                      </a:endParaRPr>
                    </a:p>
                    <a:p>
                      <a:pPr algn="l"/>
                      <a:r>
                        <a:rPr lang="en-US" sz="1400" i="1" dirty="0">
                          <a:solidFill>
                            <a:schemeClr val="tx1"/>
                          </a:solidFill>
                        </a:rPr>
                        <a:t>May need to give more support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US" sz="1200" b="0" dirty="0">
                        <a:solidFill>
                          <a:schemeClr val="tx1"/>
                        </a:solidFill>
                      </a:endParaRPr>
                    </a:p>
                    <a:p>
                      <a:pPr algn="ctr">
                        <a:spcAft>
                          <a:spcPts val="600"/>
                        </a:spcAft>
                      </a:pPr>
                      <a:r>
                        <a:rPr lang="en-US" sz="2800" b="1" dirty="0">
                          <a:solidFill>
                            <a:schemeClr val="tx1"/>
                          </a:solidFill>
                        </a:rPr>
                        <a:t>Relate</a:t>
                      </a:r>
                      <a:br>
                        <a:rPr lang="en-US" sz="2800" b="1" dirty="0">
                          <a:solidFill>
                            <a:schemeClr val="tx1"/>
                          </a:solidFill>
                        </a:rPr>
                      </a:br>
                      <a:r>
                        <a:rPr lang="en-US" sz="2800" b="1" dirty="0">
                          <a:solidFill>
                            <a:schemeClr val="tx1"/>
                          </a:solidFill>
                        </a:rPr>
                        <a:t>(R)</a:t>
                      </a:r>
                      <a:br>
                        <a:rPr lang="en-US" sz="2800" b="1" dirty="0">
                          <a:solidFill>
                            <a:schemeClr val="tx1"/>
                          </a:solidFill>
                        </a:rPr>
                      </a:br>
                      <a:r>
                        <a:rPr lang="en-US" sz="2800" b="1" dirty="0">
                          <a:solidFill>
                            <a:schemeClr val="tx1"/>
                          </a:solidFill>
                        </a:rPr>
                        <a:t>46</a:t>
                      </a:r>
                    </a:p>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p>
                      <a:pPr algn="ctr">
                        <a:spcAft>
                          <a:spcPts val="600"/>
                        </a:spcAft>
                      </a:pPr>
                      <a:r>
                        <a:rPr lang="en-US" sz="2800" b="1" dirty="0">
                          <a:solidFill>
                            <a:schemeClr val="tx1"/>
                          </a:solidFill>
                        </a:rPr>
                        <a:t>Coach</a:t>
                      </a:r>
                      <a:br>
                        <a:rPr lang="en-US" sz="2800" b="1" dirty="0">
                          <a:solidFill>
                            <a:schemeClr val="tx1"/>
                          </a:solidFill>
                        </a:rPr>
                      </a:br>
                      <a:r>
                        <a:rPr lang="en-US" sz="2800" b="1" dirty="0">
                          <a:solidFill>
                            <a:schemeClr val="tx1"/>
                          </a:solidFill>
                        </a:rPr>
                        <a:t>(C)</a:t>
                      </a:r>
                      <a:br>
                        <a:rPr lang="en-US" sz="2800" b="1" dirty="0">
                          <a:solidFill>
                            <a:schemeClr val="tx1"/>
                          </a:solidFill>
                        </a:rPr>
                      </a:br>
                      <a:r>
                        <a:rPr lang="en-US" sz="2800" b="1"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D7D"/>
                    </a:solidFill>
                  </a:tcPr>
                </a:tc>
                <a:tc>
                  <a:txBody>
                    <a:bodyPr/>
                    <a:lstStyle/>
                    <a:p>
                      <a:pPr>
                        <a:spcAft>
                          <a:spcPts val="0"/>
                        </a:spcAft>
                        <a:tabLst>
                          <a:tab pos="457200" algn="l"/>
                        </a:tabLst>
                      </a:pPr>
                      <a:endParaRPr lang="en-US" sz="1400" dirty="0">
                        <a:solidFill>
                          <a:schemeClr val="tx1"/>
                        </a:solidFill>
                      </a:endParaRPr>
                    </a:p>
                    <a:p>
                      <a:pPr marL="52388" indent="0">
                        <a:spcAft>
                          <a:spcPts val="600"/>
                        </a:spcAft>
                        <a:tabLst/>
                      </a:pPr>
                      <a:r>
                        <a:rPr lang="en-US" sz="1400" i="1" dirty="0">
                          <a:solidFill>
                            <a:schemeClr val="tx1"/>
                          </a:solidFill>
                        </a:rPr>
                        <a:t>May need to focus</a:t>
                      </a:r>
                      <a:br>
                        <a:rPr lang="en-US" sz="1400" i="1" dirty="0">
                          <a:solidFill>
                            <a:schemeClr val="tx1"/>
                          </a:solidFill>
                        </a:rPr>
                      </a:br>
                      <a:r>
                        <a:rPr lang="en-US" sz="1400" i="1" dirty="0">
                          <a:solidFill>
                            <a:schemeClr val="tx1"/>
                          </a:solidFill>
                        </a:rPr>
                        <a:t>on helping employees improve</a:t>
                      </a:r>
                      <a:r>
                        <a:rPr lang="en-US" sz="1400" i="1" baseline="0" dirty="0">
                          <a:solidFill>
                            <a:schemeClr val="tx1"/>
                          </a:solidFill>
                        </a:rPr>
                        <a:t> performance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45920">
                <a:tc>
                  <a:txBody>
                    <a:bodyPr/>
                    <a:lstStyle/>
                    <a:p>
                      <a:pPr>
                        <a:spcAft>
                          <a:spcPts val="1200"/>
                        </a:spcAft>
                      </a:pPr>
                      <a:endParaRPr lang="en-US" sz="1600" dirty="0">
                        <a:solidFill>
                          <a:schemeClr val="tx1"/>
                        </a:solidFill>
                      </a:endParaRPr>
                    </a:p>
                    <a:p>
                      <a:r>
                        <a:rPr lang="en-US" sz="1400" i="1" dirty="0">
                          <a:solidFill>
                            <a:schemeClr val="tx1"/>
                          </a:solidFill>
                        </a:rPr>
                        <a:t>Good</a:t>
                      </a:r>
                      <a:r>
                        <a:rPr lang="en-US" sz="1400" i="1" baseline="0" dirty="0">
                          <a:solidFill>
                            <a:schemeClr val="tx1"/>
                          </a:solidFill>
                        </a:rPr>
                        <a:t> with</a:t>
                      </a:r>
                      <a:br>
                        <a:rPr lang="en-US" sz="1400" i="1" baseline="0" dirty="0">
                          <a:solidFill>
                            <a:schemeClr val="tx1"/>
                          </a:solidFill>
                        </a:rPr>
                      </a:br>
                      <a:r>
                        <a:rPr lang="en-US" sz="1400" i="1" baseline="0" dirty="0">
                          <a:solidFill>
                            <a:schemeClr val="tx1"/>
                          </a:solidFill>
                        </a:rPr>
                        <a:t>employees who</a:t>
                      </a:r>
                      <a:br>
                        <a:rPr lang="en-US" sz="1400" i="1" baseline="0" dirty="0">
                          <a:solidFill>
                            <a:schemeClr val="tx1"/>
                          </a:solidFill>
                        </a:rPr>
                      </a:br>
                      <a:r>
                        <a:rPr lang="en-US" sz="1400" i="1" baseline="0" dirty="0">
                          <a:solidFill>
                            <a:schemeClr val="tx1"/>
                          </a:solidFill>
                        </a:rPr>
                        <a:t>can take on more responsibility</a:t>
                      </a:r>
                      <a:endParaRPr lang="en-US" sz="1400" i="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US" sz="1200" b="1" dirty="0">
                        <a:solidFill>
                          <a:schemeClr val="tx1"/>
                        </a:solidFill>
                      </a:endParaRPr>
                    </a:p>
                    <a:p>
                      <a:pPr algn="ctr">
                        <a:spcAft>
                          <a:spcPts val="600"/>
                        </a:spcAft>
                      </a:pPr>
                      <a:r>
                        <a:rPr lang="en-US" sz="2800" b="1" dirty="0">
                          <a:solidFill>
                            <a:schemeClr val="tx1"/>
                          </a:solidFill>
                        </a:rPr>
                        <a:t>Delegate</a:t>
                      </a:r>
                      <a:br>
                        <a:rPr lang="en-US" sz="2800" b="1" dirty="0">
                          <a:solidFill>
                            <a:schemeClr val="tx1"/>
                          </a:solidFill>
                        </a:rPr>
                      </a:br>
                      <a:r>
                        <a:rPr lang="en-US" sz="2800" b="1" dirty="0">
                          <a:solidFill>
                            <a:schemeClr val="tx1"/>
                          </a:solidFill>
                        </a:rPr>
                        <a:t>(D)</a:t>
                      </a:r>
                      <a:br>
                        <a:rPr lang="en-US" sz="2800" b="1" dirty="0">
                          <a:solidFill>
                            <a:schemeClr val="tx1"/>
                          </a:solidFill>
                        </a:rPr>
                      </a:br>
                      <a:r>
                        <a:rPr lang="en-US" sz="2800" b="1" dirty="0">
                          <a:solidFill>
                            <a:schemeClr val="tx1"/>
                          </a:solidFill>
                        </a:rPr>
                        <a:t>53</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sz="1200" b="1" dirty="0">
                        <a:solidFill>
                          <a:schemeClr val="tx1"/>
                        </a:solidFill>
                      </a:endParaRPr>
                    </a:p>
                    <a:p>
                      <a:pPr algn="ctr">
                        <a:spcAft>
                          <a:spcPts val="600"/>
                        </a:spcAft>
                      </a:pPr>
                      <a:r>
                        <a:rPr lang="en-US" sz="2800" b="1" dirty="0">
                          <a:solidFill>
                            <a:schemeClr val="tx1"/>
                          </a:solidFill>
                        </a:rPr>
                        <a:t>Instruct</a:t>
                      </a:r>
                      <a:br>
                        <a:rPr lang="en-US" sz="2800" b="1" dirty="0">
                          <a:solidFill>
                            <a:schemeClr val="tx1"/>
                          </a:solidFill>
                        </a:rPr>
                      </a:br>
                      <a:r>
                        <a:rPr lang="en-US" sz="2800" b="1" dirty="0">
                          <a:solidFill>
                            <a:schemeClr val="tx1"/>
                          </a:solidFill>
                        </a:rPr>
                        <a:t>(I)</a:t>
                      </a:r>
                      <a:br>
                        <a:rPr lang="en-US" sz="2800" b="1" dirty="0">
                          <a:solidFill>
                            <a:schemeClr val="tx1"/>
                          </a:solidFill>
                        </a:rPr>
                      </a:br>
                      <a:r>
                        <a:rPr lang="en-US" sz="2800" b="1" dirty="0">
                          <a:solidFill>
                            <a:schemeClr val="tx1"/>
                          </a:solidFill>
                        </a:rPr>
                        <a:t>49</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57200" algn="l"/>
                        </a:tabLst>
                      </a:pPr>
                      <a:endParaRPr lang="en-US" sz="1600" dirty="0">
                        <a:solidFill>
                          <a:schemeClr val="tx1"/>
                        </a:solidFill>
                      </a:endParaRPr>
                    </a:p>
                    <a:p>
                      <a:pPr marL="52388" indent="0">
                        <a:tabLst/>
                      </a:pPr>
                      <a:r>
                        <a:rPr lang="en-US" sz="1400" i="1" dirty="0">
                          <a:solidFill>
                            <a:schemeClr val="tx1"/>
                          </a:solidFill>
                        </a:rPr>
                        <a:t>May need to give employees more information and structure</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extBox 8"/>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2-3</a:t>
            </a:r>
          </a:p>
        </p:txBody>
      </p:sp>
    </p:spTree>
    <p:extLst>
      <p:ext uri="{BB962C8B-B14F-4D97-AF65-F5344CB8AC3E}">
        <p14:creationId xmlns:p14="http://schemas.microsoft.com/office/powerpoint/2010/main" val="74341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p>
            <a:pPr algn="l"/>
            <a:r>
              <a:rPr lang="en-US" b="1" dirty="0">
                <a:solidFill>
                  <a:srgbClr val="C00000"/>
                </a:solidFill>
              </a:rPr>
              <a:t>What Is Strategic Leadership?</a:t>
            </a:r>
            <a:endParaRPr lang="en-US" sz="4800" b="1" dirty="0">
              <a:solidFill>
                <a:srgbClr val="C00000"/>
              </a:solidFill>
            </a:endParaRPr>
          </a:p>
        </p:txBody>
      </p:sp>
      <p:sp>
        <p:nvSpPr>
          <p:cNvPr id="3" name="TextBox 2"/>
          <p:cNvSpPr txBox="1"/>
          <p:nvPr/>
        </p:nvSpPr>
        <p:spPr>
          <a:xfrm>
            <a:off x="1533939" y="1786622"/>
            <a:ext cx="7078317" cy="2862322"/>
          </a:xfrm>
          <a:prstGeom prst="rect">
            <a:avLst/>
          </a:prstGeom>
          <a:noFill/>
        </p:spPr>
        <p:txBody>
          <a:bodyPr wrap="square" rtlCol="0">
            <a:spAutoFit/>
          </a:bodyPr>
          <a:lstStyle/>
          <a:p>
            <a:pPr marL="457200" indent="-457200">
              <a:spcAft>
                <a:spcPts val="2400"/>
              </a:spcAft>
              <a:buClr>
                <a:srgbClr val="C00000"/>
              </a:buClr>
              <a:buFont typeface="Wingdings" panose="05000000000000000000" pitchFamily="2" charset="2"/>
              <a:buChar char="Ø"/>
            </a:pPr>
            <a:r>
              <a:rPr lang="en-US" sz="3200" dirty="0"/>
              <a:t>A method for leaders to develop their people and increase productivity.</a:t>
            </a:r>
          </a:p>
          <a:p>
            <a:pPr marL="457200" indent="-457200">
              <a:buClr>
                <a:srgbClr val="C00000"/>
              </a:buClr>
              <a:buFont typeface="Wingdings" panose="05000000000000000000" pitchFamily="2" charset="2"/>
              <a:buChar char="Ø"/>
            </a:pPr>
            <a:r>
              <a:rPr lang="en-US" sz="3200" dirty="0"/>
              <a:t>Choosing a leadership strategy based on an employee’s capability and desire to do required tasks. </a:t>
            </a:r>
          </a:p>
        </p:txBody>
      </p:sp>
      <p:sp>
        <p:nvSpPr>
          <p:cNvPr id="5" name="TextBox 4"/>
          <p:cNvSpPr txBox="1"/>
          <p:nvPr/>
        </p:nvSpPr>
        <p:spPr>
          <a:xfrm>
            <a:off x="8196470" y="6458778"/>
            <a:ext cx="495300" cy="381000"/>
          </a:xfrm>
          <a:prstGeom prst="rect">
            <a:avLst/>
          </a:prstGeom>
          <a:noFill/>
        </p:spPr>
        <p:txBody>
          <a:bodyPr wrap="square" rtlCol="0">
            <a:spAutoFit/>
          </a:bodyPr>
          <a:lstStyle/>
          <a:p>
            <a:r>
              <a:rPr lang="en-US" dirty="0">
                <a:solidFill>
                  <a:schemeClr val="bg1"/>
                </a:solidFill>
              </a:rPr>
              <a:t>1-2</a:t>
            </a:r>
          </a:p>
        </p:txBody>
      </p:sp>
    </p:spTree>
    <p:extLst>
      <p:ext uri="{BB962C8B-B14F-4D97-AF65-F5344CB8AC3E}">
        <p14:creationId xmlns:p14="http://schemas.microsoft.com/office/powerpoint/2010/main" val="338813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2-4</a:t>
            </a:r>
          </a:p>
        </p:txBody>
      </p:sp>
      <p:sp>
        <p:nvSpPr>
          <p:cNvPr id="4" name="Title 1"/>
          <p:cNvSpPr>
            <a:spLocks noGrp="1"/>
          </p:cNvSpPr>
          <p:nvPr>
            <p:ph type="title"/>
          </p:nvPr>
        </p:nvSpPr>
        <p:spPr>
          <a:xfrm>
            <a:off x="1371600" y="274638"/>
            <a:ext cx="7543800" cy="1143000"/>
          </a:xfrm>
        </p:spPr>
        <p:txBody>
          <a:bodyPr>
            <a:normAutofit/>
          </a:bodyPr>
          <a:lstStyle/>
          <a:p>
            <a:pPr algn="l"/>
            <a:r>
              <a:rPr lang="en-US" b="1" dirty="0">
                <a:solidFill>
                  <a:srgbClr val="C00000"/>
                </a:solidFill>
              </a:rPr>
              <a:t>Strategy Variability Scale</a:t>
            </a:r>
          </a:p>
        </p:txBody>
      </p:sp>
      <p:graphicFrame>
        <p:nvGraphicFramePr>
          <p:cNvPr id="5" name="Table 4"/>
          <p:cNvGraphicFramePr>
            <a:graphicFrameLocks noGrp="1"/>
          </p:cNvGraphicFramePr>
          <p:nvPr>
            <p:extLst>
              <p:ext uri="{D42A27DB-BD31-4B8C-83A1-F6EECF244321}">
                <p14:modId xmlns:p14="http://schemas.microsoft.com/office/powerpoint/2010/main" val="3622881892"/>
              </p:ext>
            </p:extLst>
          </p:nvPr>
        </p:nvGraphicFramePr>
        <p:xfrm>
          <a:off x="2971800" y="1524000"/>
          <a:ext cx="3291840" cy="45720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tblGrid>
              <a:tr h="457200">
                <a:tc>
                  <a:txBody>
                    <a:bodyPr/>
                    <a:lstStyle/>
                    <a:p>
                      <a:pPr algn="ctr"/>
                      <a:r>
                        <a:rPr lang="en-US" b="1" dirty="0">
                          <a:solidFill>
                            <a:schemeClr val="tx1"/>
                          </a:solidFill>
                        </a:rPr>
                        <a:t>0 – 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algn="ctr"/>
                      <a:endParaRPr lang="en-US" b="1" dirty="0">
                        <a:solidFill>
                          <a:schemeClr val="tx1"/>
                        </a:solidFill>
                      </a:endParaRPr>
                    </a:p>
                    <a:p>
                      <a:pPr algn="ctr"/>
                      <a:r>
                        <a:rPr lang="en-US" b="1" dirty="0">
                          <a:solidFill>
                            <a:schemeClr val="tx1"/>
                          </a:solidFill>
                        </a:rPr>
                        <a:t>High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4BBFC"/>
                    </a:solidFill>
                  </a:tcPr>
                </a:tc>
                <a:extLst>
                  <a:ext uri="{0D108BD9-81ED-4DB2-BD59-A6C34878D82A}">
                    <a16:rowId xmlns:a16="http://schemas.microsoft.com/office/drawing/2014/main" val="10000"/>
                  </a:ext>
                </a:extLst>
              </a:tr>
              <a:tr h="457200">
                <a:tc>
                  <a:txBody>
                    <a:bodyPr/>
                    <a:lstStyle/>
                    <a:p>
                      <a:pPr algn="ctr"/>
                      <a:r>
                        <a:rPr lang="en-US" b="1" dirty="0">
                          <a:solidFill>
                            <a:schemeClr val="tx1"/>
                          </a:solidFill>
                        </a:rPr>
                        <a:t>6 – 10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4BBFC"/>
                    </a:solidFill>
                  </a:tcPr>
                </a:tc>
                <a:tc vMerge="1">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US" b="1" dirty="0">
                          <a:solidFill>
                            <a:schemeClr val="tx1"/>
                          </a:solidFill>
                        </a:rPr>
                        <a:t>11 – 15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algn="ctr"/>
                      <a:endParaRPr lang="en-US" sz="1600" b="1" dirty="0">
                        <a:solidFill>
                          <a:schemeClr val="tx1"/>
                        </a:solidFill>
                      </a:endParaRPr>
                    </a:p>
                    <a:p>
                      <a:pPr algn="ctr"/>
                      <a:r>
                        <a:rPr lang="en-US" b="1" dirty="0">
                          <a:solidFill>
                            <a:schemeClr val="tx1"/>
                          </a:solidFill>
                        </a:rPr>
                        <a:t>Medium High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US" b="1" dirty="0">
                          <a:solidFill>
                            <a:schemeClr val="tx1"/>
                          </a:solidFill>
                        </a:rPr>
                        <a:t>16</a:t>
                      </a:r>
                      <a:r>
                        <a:rPr lang="en-US" b="1" baseline="0" dirty="0">
                          <a:solidFill>
                            <a:schemeClr val="tx1"/>
                          </a:solidFill>
                        </a:rPr>
                        <a:t> – 20</a:t>
                      </a:r>
                      <a:endParaRPr lang="en-US"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US" b="1" dirty="0">
                          <a:solidFill>
                            <a:schemeClr val="tx1"/>
                          </a:solidFill>
                        </a:rPr>
                        <a:t>21 – 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algn="ctr"/>
                      <a:endParaRPr lang="en-US" sz="1600" b="0" dirty="0">
                        <a:solidFill>
                          <a:schemeClr val="tx1"/>
                        </a:solidFill>
                      </a:endParaRPr>
                    </a:p>
                    <a:p>
                      <a:pPr algn="ctr"/>
                      <a:r>
                        <a:rPr lang="en-US" b="1" dirty="0">
                          <a:solidFill>
                            <a:schemeClr val="tx1"/>
                          </a:solidFill>
                        </a:rPr>
                        <a:t>Medium</a:t>
                      </a:r>
                      <a:r>
                        <a:rPr lang="en-US" b="1" baseline="0" dirty="0">
                          <a:solidFill>
                            <a:schemeClr val="tx1"/>
                          </a:solidFill>
                        </a:rPr>
                        <a:t> Low</a:t>
                      </a:r>
                      <a:endParaRPr lang="en-US"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US" b="1" dirty="0">
                          <a:solidFill>
                            <a:schemeClr val="tx1"/>
                          </a:solidFill>
                        </a:rPr>
                        <a:t>26 – 30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US" b="1" dirty="0">
                          <a:solidFill>
                            <a:schemeClr val="tx1"/>
                          </a:solidFill>
                        </a:rPr>
                        <a:t>31 – 35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algn="ctr"/>
                      <a:endParaRPr lang="en-US" b="1" dirty="0">
                        <a:solidFill>
                          <a:schemeClr val="tx1"/>
                        </a:solidFill>
                      </a:endParaRPr>
                    </a:p>
                    <a:p>
                      <a:pPr algn="ctr"/>
                      <a:r>
                        <a:rPr lang="en-US" b="1" dirty="0">
                          <a:solidFill>
                            <a:schemeClr val="tx1"/>
                          </a:solidFill>
                        </a:rPr>
                        <a:t>Low</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US" b="1" dirty="0">
                          <a:solidFill>
                            <a:schemeClr val="tx1"/>
                          </a:solidFill>
                        </a:rPr>
                        <a:t>36 – 40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US" b="1" dirty="0">
                          <a:solidFill>
                            <a:schemeClr val="tx1"/>
                          </a:solidFill>
                        </a:rPr>
                        <a:t>41 – 45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algn="ctr"/>
                      <a:endParaRPr lang="en-US" b="1" dirty="0">
                        <a:solidFill>
                          <a:schemeClr val="tx1"/>
                        </a:solidFill>
                      </a:endParaRPr>
                    </a:p>
                    <a:p>
                      <a:pPr algn="ctr"/>
                      <a:r>
                        <a:rPr lang="en-US" b="1" dirty="0">
                          <a:solidFill>
                            <a:schemeClr val="tx1"/>
                          </a:solidFill>
                        </a:rPr>
                        <a:t>Very Low</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57200">
                <a:tc>
                  <a:txBody>
                    <a:bodyPr/>
                    <a:lstStyle/>
                    <a:p>
                      <a:pPr algn="ctr"/>
                      <a:r>
                        <a:rPr lang="en-US" b="1" dirty="0"/>
                        <a:t>46+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4086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2-5</a:t>
            </a:r>
          </a:p>
        </p:txBody>
      </p:sp>
      <p:sp>
        <p:nvSpPr>
          <p:cNvPr id="4" name="Title 1"/>
          <p:cNvSpPr>
            <a:spLocks noGrp="1"/>
          </p:cNvSpPr>
          <p:nvPr>
            <p:ph type="title"/>
          </p:nvPr>
        </p:nvSpPr>
        <p:spPr>
          <a:xfrm>
            <a:off x="1371600" y="274638"/>
            <a:ext cx="7543800" cy="792162"/>
          </a:xfrm>
        </p:spPr>
        <p:txBody>
          <a:bodyPr>
            <a:normAutofit/>
          </a:bodyPr>
          <a:lstStyle/>
          <a:p>
            <a:pPr algn="l"/>
            <a:r>
              <a:rPr lang="en-US" b="1" dirty="0">
                <a:solidFill>
                  <a:srgbClr val="C00000"/>
                </a:solidFill>
              </a:rPr>
              <a:t>Strategy Effectiveness</a:t>
            </a:r>
          </a:p>
        </p:txBody>
      </p:sp>
      <p:graphicFrame>
        <p:nvGraphicFramePr>
          <p:cNvPr id="2" name="Table 1"/>
          <p:cNvGraphicFramePr>
            <a:graphicFrameLocks noGrp="1"/>
          </p:cNvGraphicFramePr>
          <p:nvPr>
            <p:extLst>
              <p:ext uri="{D42A27DB-BD31-4B8C-83A1-F6EECF244321}">
                <p14:modId xmlns:p14="http://schemas.microsoft.com/office/powerpoint/2010/main" val="4254192211"/>
              </p:ext>
            </p:extLst>
          </p:nvPr>
        </p:nvGraphicFramePr>
        <p:xfrm>
          <a:off x="3048000" y="1219200"/>
          <a:ext cx="3291840" cy="51816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tblGrid>
              <a:tr h="274320">
                <a:tc>
                  <a:txBody>
                    <a:bodyPr/>
                    <a:lstStyle/>
                    <a:p>
                      <a:pPr algn="ctr"/>
                      <a:r>
                        <a:rPr lang="en-US" sz="1400" b="1" dirty="0">
                          <a:solidFill>
                            <a:schemeClr val="tx1"/>
                          </a:solidFill>
                        </a:rPr>
                        <a:t>16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4">
                  <a:txBody>
                    <a:bodyPr/>
                    <a:lstStyle/>
                    <a:p>
                      <a:pPr algn="ctr">
                        <a:spcAft>
                          <a:spcPts val="1000"/>
                        </a:spcAft>
                      </a:pPr>
                      <a:endParaRPr lang="en-US" sz="1800" b="1" dirty="0">
                        <a:solidFill>
                          <a:schemeClr val="tx1"/>
                        </a:solidFill>
                      </a:endParaRPr>
                    </a:p>
                    <a:p>
                      <a:pPr algn="ctr"/>
                      <a:r>
                        <a:rPr lang="en-US" sz="1800" b="1" dirty="0">
                          <a:solidFill>
                            <a:schemeClr val="tx1"/>
                          </a:solidFill>
                        </a:rPr>
                        <a:t>High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
                <a:tc>
                  <a:txBody>
                    <a:bodyPr/>
                    <a:lstStyle/>
                    <a:p>
                      <a:pPr algn="ctr"/>
                      <a:r>
                        <a:rPr lang="en-US" sz="1400" b="1" dirty="0">
                          <a:solidFill>
                            <a:schemeClr val="tx1"/>
                          </a:solidFill>
                        </a:rPr>
                        <a:t>15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20">
                <a:tc>
                  <a:txBody>
                    <a:bodyPr/>
                    <a:lstStyle/>
                    <a:p>
                      <a:pPr algn="ctr"/>
                      <a:r>
                        <a:rPr lang="en-US" sz="1400" b="1" dirty="0">
                          <a:solidFill>
                            <a:schemeClr val="tx1"/>
                          </a:solidFill>
                        </a:rPr>
                        <a:t>14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20">
                <a:tc>
                  <a:txBody>
                    <a:bodyPr/>
                    <a:lstStyle/>
                    <a:p>
                      <a:pPr algn="ctr"/>
                      <a:r>
                        <a:rPr lang="en-US" sz="1400" b="1" dirty="0">
                          <a:solidFill>
                            <a:schemeClr val="tx1"/>
                          </a:solidFill>
                        </a:rPr>
                        <a:t>13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20">
                <a:tc>
                  <a:txBody>
                    <a:bodyPr/>
                    <a:lstStyle/>
                    <a:p>
                      <a:pPr algn="ctr"/>
                      <a:r>
                        <a:rPr lang="en-US" sz="1400" b="1" dirty="0">
                          <a:solidFill>
                            <a:schemeClr val="tx1"/>
                          </a:solidFill>
                        </a:rPr>
                        <a:t>12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4">
                  <a:txBody>
                    <a:bodyPr/>
                    <a:lstStyle/>
                    <a:p>
                      <a:pPr algn="ctr">
                        <a:spcAft>
                          <a:spcPts val="1000"/>
                        </a:spcAft>
                      </a:pPr>
                      <a:endParaRPr lang="en-US" sz="1800" b="1" dirty="0">
                        <a:solidFill>
                          <a:schemeClr val="tx1"/>
                        </a:solidFill>
                      </a:endParaRPr>
                    </a:p>
                    <a:p>
                      <a:pPr algn="ctr"/>
                      <a:r>
                        <a:rPr lang="en-US" sz="1800" b="1" dirty="0">
                          <a:solidFill>
                            <a:schemeClr val="tx1"/>
                          </a:solidFill>
                        </a:rPr>
                        <a:t>Medium High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4320">
                <a:tc>
                  <a:txBody>
                    <a:bodyPr/>
                    <a:lstStyle/>
                    <a:p>
                      <a:pPr algn="ctr"/>
                      <a:r>
                        <a:rPr lang="en-US" sz="1400" b="1" dirty="0">
                          <a:solidFill>
                            <a:schemeClr val="tx1"/>
                          </a:solidFill>
                        </a:rPr>
                        <a:t>11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320">
                <a:tc>
                  <a:txBody>
                    <a:bodyPr/>
                    <a:lstStyle/>
                    <a:p>
                      <a:pPr algn="ctr"/>
                      <a:r>
                        <a:rPr lang="en-US" sz="1400" b="1" dirty="0">
                          <a:solidFill>
                            <a:schemeClr val="tx1"/>
                          </a:solidFill>
                        </a:rPr>
                        <a:t>10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4320">
                <a:tc>
                  <a:txBody>
                    <a:bodyPr/>
                    <a:lstStyle/>
                    <a:p>
                      <a:pPr algn="ctr"/>
                      <a:r>
                        <a:rPr lang="en-US" sz="1400" b="1" dirty="0">
                          <a:solidFill>
                            <a:schemeClr val="tx1"/>
                          </a:solidFill>
                        </a:rPr>
                        <a:t>9</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4320">
                <a:tc>
                  <a:txBody>
                    <a:bodyPr/>
                    <a:lstStyle/>
                    <a:p>
                      <a:pPr algn="ctr"/>
                      <a:r>
                        <a:rPr lang="en-US" sz="1400" b="1" dirty="0">
                          <a:solidFill>
                            <a:schemeClr val="tx1"/>
                          </a:solidFill>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4">
                  <a:txBody>
                    <a:bodyPr/>
                    <a:lstStyle/>
                    <a:p>
                      <a:pPr algn="ctr">
                        <a:spcAft>
                          <a:spcPts val="1000"/>
                        </a:spcAft>
                      </a:pPr>
                      <a:endParaRPr lang="en-US" sz="1800" b="1" dirty="0">
                        <a:solidFill>
                          <a:schemeClr val="tx1"/>
                        </a:solidFill>
                      </a:endParaRPr>
                    </a:p>
                    <a:p>
                      <a:pPr algn="ctr"/>
                      <a:r>
                        <a:rPr lang="en-US" sz="1800" b="1" dirty="0">
                          <a:solidFill>
                            <a:schemeClr val="tx1"/>
                          </a:solidFill>
                        </a:rPr>
                        <a:t>Medium Low</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4BBFC"/>
                    </a:solidFill>
                  </a:tcPr>
                </a:tc>
                <a:extLst>
                  <a:ext uri="{0D108BD9-81ED-4DB2-BD59-A6C34878D82A}">
                    <a16:rowId xmlns:a16="http://schemas.microsoft.com/office/drawing/2014/main" val="10008"/>
                  </a:ext>
                </a:extLst>
              </a:tr>
              <a:tr h="274320">
                <a:tc>
                  <a:txBody>
                    <a:bodyPr/>
                    <a:lstStyle/>
                    <a:p>
                      <a:pPr algn="ctr"/>
                      <a:r>
                        <a:rPr lang="en-US" sz="1400" b="1" dirty="0">
                          <a:solidFill>
                            <a:schemeClr val="tx1"/>
                          </a:solidFill>
                        </a:rPr>
                        <a:t>7</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4BBFC"/>
                    </a:solid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4320">
                <a:tc>
                  <a:txBody>
                    <a:bodyPr/>
                    <a:lstStyle/>
                    <a:p>
                      <a:pPr algn="ctr"/>
                      <a:r>
                        <a:rPr lang="en-US" sz="1400" b="1" dirty="0">
                          <a:solidFill>
                            <a:schemeClr val="tx1"/>
                          </a:solidFill>
                        </a:rPr>
                        <a:t>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4320">
                <a:tc>
                  <a:txBody>
                    <a:bodyPr/>
                    <a:lstStyle/>
                    <a:p>
                      <a:pPr algn="ctr"/>
                      <a:r>
                        <a:rPr lang="en-US" sz="1400" b="1" dirty="0">
                          <a:solidFill>
                            <a:schemeClr val="tx1"/>
                          </a:solidFill>
                        </a:rPr>
                        <a:t>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4320">
                <a:tc>
                  <a:txBody>
                    <a:bodyPr/>
                    <a:lstStyle/>
                    <a:p>
                      <a:pPr algn="ctr"/>
                      <a:r>
                        <a:rPr lang="en-US" sz="1400" b="1" dirty="0">
                          <a:solidFill>
                            <a:schemeClr val="tx1"/>
                          </a:solidFill>
                        </a:rPr>
                        <a:t>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5">
                  <a:txBody>
                    <a:bodyPr/>
                    <a:lstStyle/>
                    <a:p>
                      <a:pPr algn="ctr"/>
                      <a:endParaRPr lang="en-US" sz="1800" b="1" dirty="0">
                        <a:solidFill>
                          <a:schemeClr val="tx1"/>
                        </a:solidFill>
                      </a:endParaRPr>
                    </a:p>
                    <a:p>
                      <a:pPr algn="ctr"/>
                      <a:endParaRPr lang="en-US" sz="1800" b="1" dirty="0">
                        <a:solidFill>
                          <a:schemeClr val="tx1"/>
                        </a:solidFill>
                      </a:endParaRPr>
                    </a:p>
                    <a:p>
                      <a:pPr algn="ctr"/>
                      <a:r>
                        <a:rPr lang="en-US" sz="1800" b="1" dirty="0">
                          <a:solidFill>
                            <a:schemeClr val="tx1"/>
                          </a:solidFill>
                        </a:rPr>
                        <a:t>Low</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74320">
                <a:tc>
                  <a:txBody>
                    <a:bodyPr/>
                    <a:lstStyle/>
                    <a:p>
                      <a:pPr algn="ctr"/>
                      <a:r>
                        <a:rPr lang="en-US" sz="1400" b="1" dirty="0">
                          <a:solidFill>
                            <a:schemeClr val="tx1"/>
                          </a:solidFill>
                        </a:rPr>
                        <a:t>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74320">
                <a:tc>
                  <a:txBody>
                    <a:bodyPr/>
                    <a:lstStyle/>
                    <a:p>
                      <a:pPr algn="ctr"/>
                      <a:r>
                        <a:rPr lang="en-US" sz="1400" b="1" dirty="0">
                          <a:solidFill>
                            <a:schemeClr val="tx1"/>
                          </a:solidFill>
                        </a:rPr>
                        <a:t>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74320">
                <a:tc>
                  <a:txBody>
                    <a:bodyPr/>
                    <a:lstStyle/>
                    <a:p>
                      <a:pPr algn="ctr"/>
                      <a:r>
                        <a:rPr lang="en-US" sz="1400" b="1" dirty="0">
                          <a:solidFill>
                            <a:schemeClr val="tx1"/>
                          </a:solidFill>
                        </a:rPr>
                        <a:t>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74320">
                <a:tc>
                  <a:txBody>
                    <a:bodyPr/>
                    <a:lstStyle/>
                    <a:p>
                      <a:pPr algn="ctr"/>
                      <a:r>
                        <a:rPr lang="en-US" sz="1400" b="1" dirty="0">
                          <a:solidFill>
                            <a:schemeClr val="tx1"/>
                          </a:solidFill>
                        </a:rPr>
                        <a:t>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63113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381000"/>
            <a:ext cx="7543800" cy="944562"/>
          </a:xfrm>
        </p:spPr>
        <p:txBody>
          <a:bodyPr>
            <a:normAutofit/>
          </a:bodyPr>
          <a:lstStyle/>
          <a:p>
            <a:pPr algn="l"/>
            <a:r>
              <a:rPr lang="en-US" b="1" dirty="0">
                <a:solidFill>
                  <a:srgbClr val="C00000"/>
                </a:solidFill>
              </a:rPr>
              <a:t>Understanding the Strategies</a:t>
            </a:r>
          </a:p>
        </p:txBody>
      </p:sp>
      <p:graphicFrame>
        <p:nvGraphicFramePr>
          <p:cNvPr id="4" name="Table 3"/>
          <p:cNvGraphicFramePr>
            <a:graphicFrameLocks noGrp="1"/>
          </p:cNvGraphicFramePr>
          <p:nvPr>
            <p:extLst>
              <p:ext uri="{D42A27DB-BD31-4B8C-83A1-F6EECF244321}">
                <p14:modId xmlns:p14="http://schemas.microsoft.com/office/powerpoint/2010/main" val="3883001427"/>
              </p:ext>
            </p:extLst>
          </p:nvPr>
        </p:nvGraphicFramePr>
        <p:xfrm>
          <a:off x="2286000" y="1524000"/>
          <a:ext cx="5334000" cy="4089400"/>
        </p:xfrm>
        <a:graphic>
          <a:graphicData uri="http://schemas.openxmlformats.org/drawingml/2006/table">
            <a:tbl>
              <a:tblPr firstRow="1" bandRow="1">
                <a:tableStyleId>{5C22544A-7EE6-4342-B048-85BDC9FD1C3A}</a:tableStyleId>
              </a:tblPr>
              <a:tblGrid>
                <a:gridCol w="1206019">
                  <a:extLst>
                    <a:ext uri="{9D8B030D-6E8A-4147-A177-3AD203B41FA5}">
                      <a16:colId xmlns:a16="http://schemas.microsoft.com/office/drawing/2014/main" val="20000"/>
                    </a:ext>
                  </a:extLst>
                </a:gridCol>
                <a:gridCol w="4127981">
                  <a:extLst>
                    <a:ext uri="{9D8B030D-6E8A-4147-A177-3AD203B41FA5}">
                      <a16:colId xmlns:a16="http://schemas.microsoft.com/office/drawing/2014/main" val="20001"/>
                    </a:ext>
                  </a:extLst>
                </a:gridCol>
              </a:tblGrid>
              <a:tr h="370840">
                <a:tc>
                  <a:txBody>
                    <a:bodyPr/>
                    <a:lstStyle/>
                    <a:p>
                      <a:pPr algn="ctr"/>
                      <a:r>
                        <a:rPr lang="en-US" sz="1800" dirty="0">
                          <a:solidFill>
                            <a:schemeClr val="bg1"/>
                          </a:solidFill>
                        </a:rPr>
                        <a:t>Strategy</a:t>
                      </a:r>
                    </a:p>
                  </a:txBody>
                  <a:tcPr>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n-US" sz="1800" dirty="0">
                          <a:solidFill>
                            <a:schemeClr val="bg1"/>
                          </a:solidFill>
                        </a:rPr>
                        <a:t>Leader’s Focus</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822960">
                <a:tc>
                  <a:txBody>
                    <a:bodyPr/>
                    <a:lstStyle/>
                    <a:p>
                      <a:pPr>
                        <a:spcBef>
                          <a:spcPts val="0"/>
                        </a:spcBef>
                        <a:spcAft>
                          <a:spcPts val="0"/>
                        </a:spcAft>
                      </a:pPr>
                      <a:endParaRPr lang="en-US" sz="1300" dirty="0"/>
                    </a:p>
                    <a:p>
                      <a:pPr marL="3175" indent="0">
                        <a:spcBef>
                          <a:spcPts val="0"/>
                        </a:spcBef>
                        <a:spcAft>
                          <a:spcPts val="0"/>
                        </a:spcAft>
                      </a:pPr>
                      <a:r>
                        <a:rPr lang="en-US" sz="1800" dirty="0"/>
                        <a:t>Instruct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spcBef>
                          <a:spcPts val="0"/>
                        </a:spcBef>
                        <a:spcAft>
                          <a:spcPts val="0"/>
                        </a:spcAft>
                      </a:pPr>
                      <a:endParaRPr lang="en-US" sz="1300" dirty="0"/>
                    </a:p>
                    <a:p>
                      <a:pPr>
                        <a:spcBef>
                          <a:spcPts val="0"/>
                        </a:spcBef>
                        <a:spcAft>
                          <a:spcPts val="0"/>
                        </a:spcAft>
                      </a:pPr>
                      <a:r>
                        <a:rPr lang="en-US" sz="1800" dirty="0"/>
                        <a:t>Performer’s capability (ability to perform the task well)</a:t>
                      </a:r>
                    </a:p>
                    <a:p>
                      <a:pPr>
                        <a:spcBef>
                          <a:spcPts val="0"/>
                        </a:spcBef>
                        <a:spcAft>
                          <a:spcPts val="0"/>
                        </a:spcAft>
                      </a:pPr>
                      <a:endParaRPr lang="en-US" sz="13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22960">
                <a:tc>
                  <a:txBody>
                    <a:bodyPr/>
                    <a:lstStyle/>
                    <a:p>
                      <a:pPr>
                        <a:spcBef>
                          <a:spcPts val="0"/>
                        </a:spcBef>
                        <a:spcAft>
                          <a:spcPts val="0"/>
                        </a:spcAft>
                      </a:pPr>
                      <a:endParaRPr lang="en-US" sz="1300" dirty="0"/>
                    </a:p>
                    <a:p>
                      <a:pPr marL="3175" indent="0">
                        <a:spcBef>
                          <a:spcPts val="0"/>
                        </a:spcBef>
                        <a:spcAft>
                          <a:spcPts val="0"/>
                        </a:spcAft>
                      </a:pPr>
                      <a:r>
                        <a:rPr lang="en-US" sz="1800" dirty="0"/>
                        <a:t>Coach*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spcBef>
                          <a:spcPts val="0"/>
                        </a:spcBef>
                        <a:spcAft>
                          <a:spcPts val="0"/>
                        </a:spcAft>
                      </a:pPr>
                      <a:endParaRPr lang="en-US" sz="1300" dirty="0"/>
                    </a:p>
                    <a:p>
                      <a:pPr>
                        <a:spcBef>
                          <a:spcPts val="0"/>
                        </a:spcBef>
                        <a:spcAft>
                          <a:spcPts val="0"/>
                        </a:spcAft>
                      </a:pPr>
                      <a:r>
                        <a:rPr lang="en-US" sz="1800" dirty="0"/>
                        <a:t>Performer’s capability and desire to perform well</a:t>
                      </a:r>
                    </a:p>
                    <a:p>
                      <a:pPr>
                        <a:spcBef>
                          <a:spcPts val="0"/>
                        </a:spcBef>
                        <a:spcAft>
                          <a:spcPts val="0"/>
                        </a:spcAft>
                      </a:pPr>
                      <a:endParaRPr lang="en-US" sz="13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22960">
                <a:tc>
                  <a:txBody>
                    <a:bodyPr/>
                    <a:lstStyle/>
                    <a:p>
                      <a:pPr>
                        <a:spcBef>
                          <a:spcPts val="0"/>
                        </a:spcBef>
                        <a:spcAft>
                          <a:spcPts val="0"/>
                        </a:spcAft>
                      </a:pPr>
                      <a:endParaRPr lang="en-US" sz="1300" dirty="0"/>
                    </a:p>
                    <a:p>
                      <a:pPr marL="3175" indent="0">
                        <a:spcBef>
                          <a:spcPts val="0"/>
                        </a:spcBef>
                        <a:spcAft>
                          <a:spcPts val="0"/>
                        </a:spcAft>
                      </a:pPr>
                      <a:r>
                        <a:rPr lang="en-US" sz="1800" dirty="0"/>
                        <a:t>Relate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spcBef>
                          <a:spcPts val="0"/>
                        </a:spcBef>
                        <a:spcAft>
                          <a:spcPts val="0"/>
                        </a:spcAft>
                      </a:pPr>
                      <a:endParaRPr lang="en-US" sz="1300" dirty="0"/>
                    </a:p>
                    <a:p>
                      <a:pPr>
                        <a:spcBef>
                          <a:spcPts val="0"/>
                        </a:spcBef>
                        <a:spcAft>
                          <a:spcPts val="0"/>
                        </a:spcAft>
                      </a:pPr>
                      <a:r>
                        <a:rPr lang="en-US" sz="1800" dirty="0"/>
                        <a:t>Performer’s desire to perform well</a:t>
                      </a:r>
                    </a:p>
                    <a:p>
                      <a:pPr>
                        <a:spcBef>
                          <a:spcPts val="0"/>
                        </a:spcBef>
                        <a:spcAft>
                          <a:spcPts val="0"/>
                        </a:spcAft>
                      </a:pPr>
                      <a:endParaRPr lang="en-US" sz="13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22960">
                <a:tc>
                  <a:txBody>
                    <a:bodyPr/>
                    <a:lstStyle/>
                    <a:p>
                      <a:pPr>
                        <a:spcBef>
                          <a:spcPts val="0"/>
                        </a:spcBef>
                        <a:spcAft>
                          <a:spcPts val="0"/>
                        </a:spcAft>
                      </a:pPr>
                      <a:endParaRPr lang="en-US" sz="1300" dirty="0"/>
                    </a:p>
                    <a:p>
                      <a:pPr marL="3175" indent="0">
                        <a:spcBef>
                          <a:spcPts val="0"/>
                        </a:spcBef>
                        <a:spcAft>
                          <a:spcPts val="0"/>
                        </a:spcAft>
                      </a:pPr>
                      <a:r>
                        <a:rPr lang="en-US" sz="1800" dirty="0"/>
                        <a:t>Delegate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spcBef>
                          <a:spcPts val="0"/>
                        </a:spcBef>
                        <a:spcAft>
                          <a:spcPts val="0"/>
                        </a:spcAft>
                      </a:pPr>
                      <a:endParaRPr lang="en-US" sz="1300" dirty="0"/>
                    </a:p>
                    <a:p>
                      <a:pPr>
                        <a:spcBef>
                          <a:spcPts val="0"/>
                        </a:spcBef>
                        <a:spcAft>
                          <a:spcPts val="0"/>
                        </a:spcAft>
                      </a:pPr>
                      <a:r>
                        <a:rPr lang="en-US" sz="1800" dirty="0"/>
                        <a:t>Performer’s increasing self-sufficiency</a:t>
                      </a:r>
                    </a:p>
                    <a:p>
                      <a:pPr>
                        <a:spcBef>
                          <a:spcPts val="0"/>
                        </a:spcBef>
                        <a:spcAft>
                          <a:spcPts val="0"/>
                        </a:spcAft>
                      </a:pPr>
                      <a:endParaRPr lang="en-US" sz="13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2-6</a:t>
            </a:r>
          </a:p>
        </p:txBody>
      </p:sp>
    </p:spTree>
    <p:extLst>
      <p:ext uri="{BB962C8B-B14F-4D97-AF65-F5344CB8AC3E}">
        <p14:creationId xmlns:p14="http://schemas.microsoft.com/office/powerpoint/2010/main" val="348096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162800" cy="792162"/>
          </a:xfrm>
        </p:spPr>
        <p:txBody>
          <a:bodyPr/>
          <a:lstStyle/>
          <a:p>
            <a:pPr algn="l"/>
            <a:r>
              <a:rPr lang="en-US" b="1" dirty="0">
                <a:solidFill>
                  <a:srgbClr val="C00000"/>
                </a:solidFill>
              </a:rPr>
              <a:t>Alternating/Flexing Strategies</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2-7</a:t>
            </a:r>
          </a:p>
        </p:txBody>
      </p:sp>
      <p:graphicFrame>
        <p:nvGraphicFramePr>
          <p:cNvPr id="4" name="Diagram 3"/>
          <p:cNvGraphicFramePr/>
          <p:nvPr>
            <p:extLst>
              <p:ext uri="{D42A27DB-BD31-4B8C-83A1-F6EECF244321}">
                <p14:modId xmlns:p14="http://schemas.microsoft.com/office/powerpoint/2010/main" val="3242727517"/>
              </p:ext>
            </p:extLst>
          </p:nvPr>
        </p:nvGraphicFramePr>
        <p:xfrm>
          <a:off x="1905000" y="2057400"/>
          <a:ext cx="6096000" cy="25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4000" y="1143000"/>
            <a:ext cx="6553200" cy="830997"/>
          </a:xfrm>
          <a:prstGeom prst="rect">
            <a:avLst/>
          </a:prstGeom>
          <a:noFill/>
        </p:spPr>
        <p:txBody>
          <a:bodyPr wrap="square" rtlCol="0">
            <a:spAutoFit/>
          </a:bodyPr>
          <a:lstStyle/>
          <a:p>
            <a:r>
              <a:rPr lang="en-US" sz="2400" dirty="0"/>
              <a:t>As leaders develop, they become more likely to use alternate strategies.</a:t>
            </a:r>
          </a:p>
        </p:txBody>
      </p:sp>
      <p:sp>
        <p:nvSpPr>
          <p:cNvPr id="6" name="TextBox 5"/>
          <p:cNvSpPr txBox="1"/>
          <p:nvPr/>
        </p:nvSpPr>
        <p:spPr>
          <a:xfrm>
            <a:off x="1524000" y="4655403"/>
            <a:ext cx="6553200" cy="1200329"/>
          </a:xfrm>
          <a:prstGeom prst="rect">
            <a:avLst/>
          </a:prstGeom>
          <a:noFill/>
        </p:spPr>
        <p:txBody>
          <a:bodyPr wrap="square" rtlCol="0">
            <a:spAutoFit/>
          </a:bodyPr>
          <a:lstStyle/>
          <a:p>
            <a:r>
              <a:rPr lang="en-US" sz="2400" dirty="0"/>
              <a:t>Your Strategy Variability Score gives you an indication of how </a:t>
            </a:r>
            <a:r>
              <a:rPr lang="en-US" sz="2400" b="1" dirty="0"/>
              <a:t>adaptable</a:t>
            </a:r>
            <a:r>
              <a:rPr lang="en-US" sz="2400" dirty="0"/>
              <a:t> your leadership behavior is right now.</a:t>
            </a:r>
          </a:p>
        </p:txBody>
      </p:sp>
    </p:spTree>
    <p:extLst>
      <p:ext uri="{BB962C8B-B14F-4D97-AF65-F5344CB8AC3E}">
        <p14:creationId xmlns:p14="http://schemas.microsoft.com/office/powerpoint/2010/main" val="2183724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E14A32-7EAD-4E25-A6F7-9D6E7BC12C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2200" y="228600"/>
            <a:ext cx="5994400" cy="4495800"/>
          </a:xfrm>
          <a:prstGeom prst="rect">
            <a:avLst/>
          </a:prstGeom>
        </p:spPr>
      </p:pic>
      <p:sp>
        <p:nvSpPr>
          <p:cNvPr id="5" name="TextBox 4">
            <a:extLst>
              <a:ext uri="{FF2B5EF4-FFF2-40B4-BE49-F238E27FC236}">
                <a16:creationId xmlns:a16="http://schemas.microsoft.com/office/drawing/2014/main" id="{EB7D974F-FE54-4AE7-B71E-4A06F862B06E}"/>
              </a:ext>
            </a:extLst>
          </p:cNvPr>
          <p:cNvSpPr txBox="1"/>
          <p:nvPr/>
        </p:nvSpPr>
        <p:spPr>
          <a:xfrm>
            <a:off x="1676400" y="4876800"/>
            <a:ext cx="6934200" cy="1200329"/>
          </a:xfrm>
          <a:prstGeom prst="rect">
            <a:avLst/>
          </a:prstGeom>
          <a:noFill/>
        </p:spPr>
        <p:txBody>
          <a:bodyPr wrap="square" rtlCol="0">
            <a:spAutoFit/>
          </a:bodyPr>
          <a:lstStyle/>
          <a:p>
            <a:r>
              <a:rPr lang="en-US" sz="2400" dirty="0"/>
              <a:t>Employee performance issues and needs vary greatly, making it important to be able to vary your leadership behavior in response.</a:t>
            </a:r>
          </a:p>
        </p:txBody>
      </p:sp>
      <p:sp>
        <p:nvSpPr>
          <p:cNvPr id="6" name="TextBox 5">
            <a:extLst>
              <a:ext uri="{FF2B5EF4-FFF2-40B4-BE49-F238E27FC236}">
                <a16:creationId xmlns:a16="http://schemas.microsoft.com/office/drawing/2014/main" id="{59644C47-1029-4835-AE17-B40A34252402}"/>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2-8</a:t>
            </a:r>
          </a:p>
        </p:txBody>
      </p:sp>
    </p:spTree>
    <p:extLst>
      <p:ext uri="{BB962C8B-B14F-4D97-AF65-F5344CB8AC3E}">
        <p14:creationId xmlns:p14="http://schemas.microsoft.com/office/powerpoint/2010/main" val="252688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Instruct Strategy</a:t>
            </a:r>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3-1</a:t>
            </a:r>
          </a:p>
        </p:txBody>
      </p:sp>
      <p:grpSp>
        <p:nvGrpSpPr>
          <p:cNvPr id="15" name="Group 14"/>
          <p:cNvGrpSpPr/>
          <p:nvPr/>
        </p:nvGrpSpPr>
        <p:grpSpPr>
          <a:xfrm>
            <a:off x="4114800" y="1825823"/>
            <a:ext cx="4572000" cy="3431977"/>
            <a:chOff x="3657600" y="2209800"/>
            <a:chExt cx="4572000" cy="3431977"/>
          </a:xfrm>
        </p:grpSpPr>
        <p:sp>
          <p:nvSpPr>
            <p:cNvPr id="11" name="Rectangle 10"/>
            <p:cNvSpPr/>
            <p:nvPr/>
          </p:nvSpPr>
          <p:spPr>
            <a:xfrm>
              <a:off x="6858000" y="4284921"/>
              <a:ext cx="990600" cy="972879"/>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2209800"/>
              <a:ext cx="9906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800600" y="2209800"/>
              <a:ext cx="0" cy="304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0600" y="5257800"/>
              <a:ext cx="342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57600" y="2209800"/>
              <a:ext cx="1066800" cy="3170099"/>
            </a:xfrm>
            <a:prstGeom prst="rect">
              <a:avLst/>
            </a:prstGeom>
            <a:noFill/>
          </p:spPr>
          <p:txBody>
            <a:bodyPr wrap="square" rtlCol="0">
              <a:spAutoFit/>
            </a:bodyPr>
            <a:lstStyle/>
            <a:p>
              <a:pPr algn="r"/>
              <a:r>
                <a:rPr lang="en-US" sz="1400" b="1" dirty="0">
                  <a:latin typeface="Arial" panose="020B0604020202020204" pitchFamily="34" charset="0"/>
                  <a:cs typeface="Arial" panose="020B0604020202020204" pitchFamily="34" charset="0"/>
                </a:rPr>
                <a:t>High</a:t>
              </a: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ctr">
                <a:tabLst>
                  <a:tab pos="117475" algn="l"/>
                </a:tabLst>
              </a:pPr>
              <a:r>
                <a:rPr lang="en-US" sz="1600" b="1" dirty="0">
                  <a:solidFill>
                    <a:srgbClr val="C00000"/>
                  </a:solidFill>
                  <a:latin typeface="Arial" panose="020B0604020202020204" pitchFamily="34" charset="0"/>
                  <a:cs typeface="Arial" panose="020B0604020202020204" pitchFamily="34" charset="0"/>
                </a:rPr>
                <a:t>Leader’s</a:t>
              </a:r>
              <a:br>
                <a:rPr lang="en-US" sz="1600" b="1" dirty="0">
                  <a:solidFill>
                    <a:srgbClr val="C00000"/>
                  </a:solidFill>
                  <a:latin typeface="Arial" panose="020B0604020202020204" pitchFamily="34" charset="0"/>
                  <a:cs typeface="Arial" panose="020B0604020202020204" pitchFamily="34" charset="0"/>
                </a:rPr>
              </a:br>
              <a:r>
                <a:rPr lang="en-US" sz="1600" b="1" dirty="0">
                  <a:solidFill>
                    <a:srgbClr val="C00000"/>
                  </a:solidFill>
                  <a:latin typeface="Arial" panose="020B0604020202020204" pitchFamily="34" charset="0"/>
                  <a:cs typeface="Arial" panose="020B0604020202020204" pitchFamily="34" charset="0"/>
                </a:rPr>
                <a:t>Focus</a:t>
              </a: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r>
                <a:rPr lang="en-US" sz="1400" b="1" dirty="0">
                  <a:latin typeface="Arial" panose="020B0604020202020204" pitchFamily="34" charset="0"/>
                  <a:cs typeface="Arial" panose="020B0604020202020204" pitchFamily="34" charset="0"/>
                </a:rPr>
                <a:t>Low</a:t>
              </a:r>
            </a:p>
          </p:txBody>
        </p:sp>
        <p:sp>
          <p:nvSpPr>
            <p:cNvPr id="12" name="TextBox 11"/>
            <p:cNvSpPr txBox="1"/>
            <p:nvPr/>
          </p:nvSpPr>
          <p:spPr>
            <a:xfrm>
              <a:off x="4974266" y="5334000"/>
              <a:ext cx="12954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Performance</a:t>
              </a:r>
            </a:p>
          </p:txBody>
        </p:sp>
        <p:sp>
          <p:nvSpPr>
            <p:cNvPr id="13" name="TextBox 12"/>
            <p:cNvSpPr txBox="1"/>
            <p:nvPr/>
          </p:nvSpPr>
          <p:spPr>
            <a:xfrm>
              <a:off x="6781800" y="5334000"/>
              <a:ext cx="12954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Performer</a:t>
              </a:r>
            </a:p>
          </p:txBody>
        </p:sp>
      </p:grpSp>
      <p:sp>
        <p:nvSpPr>
          <p:cNvPr id="14" name="TextBox 13"/>
          <p:cNvSpPr txBox="1"/>
          <p:nvPr/>
        </p:nvSpPr>
        <p:spPr>
          <a:xfrm>
            <a:off x="1447800" y="2218253"/>
            <a:ext cx="2743200" cy="2523768"/>
          </a:xfrm>
          <a:prstGeom prst="rect">
            <a:avLst/>
          </a:prstGeom>
          <a:noFill/>
        </p:spPr>
        <p:txBody>
          <a:bodyPr wrap="square" rtlCol="0">
            <a:spAutoFit/>
          </a:bodyPr>
          <a:lstStyle/>
          <a:p>
            <a:pPr>
              <a:spcAft>
                <a:spcPts val="600"/>
              </a:spcAft>
            </a:pPr>
            <a:r>
              <a:rPr lang="en-US" b="1" dirty="0">
                <a:solidFill>
                  <a:srgbClr val="C00000"/>
                </a:solidFill>
                <a:latin typeface="Arial" panose="020B0604020202020204" pitchFamily="34" charset="0"/>
                <a:cs typeface="Arial" panose="020B0604020202020204" pitchFamily="34" charset="0"/>
              </a:rPr>
              <a:t>Context:</a:t>
            </a:r>
            <a:endParaRPr lang="en-US" dirty="0">
              <a:solidFill>
                <a:srgbClr val="C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C1 – Incapable but willing (desires to do well)</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spcAft>
                <a:spcPts val="600"/>
              </a:spcAft>
            </a:pPr>
            <a:r>
              <a:rPr lang="en-US" b="1" dirty="0">
                <a:solidFill>
                  <a:srgbClr val="C00000"/>
                </a:solidFill>
                <a:latin typeface="Arial" panose="020B0604020202020204" pitchFamily="34" charset="0"/>
                <a:cs typeface="Arial" panose="020B0604020202020204" pitchFamily="34" charset="0"/>
              </a:rPr>
              <a:t>Leader’s Goal:</a:t>
            </a:r>
            <a:endParaRPr lang="en-US" dirty="0">
              <a:solidFill>
                <a:srgbClr val="C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Increase competence;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bring employee “up to speed”</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1536402" y="5943600"/>
            <a:ext cx="1371600" cy="369332"/>
          </a:xfrm>
          <a:prstGeom prst="rect">
            <a:avLst/>
          </a:prstGeom>
          <a:noFill/>
        </p:spPr>
        <p:txBody>
          <a:bodyPr wrap="square" rtlCol="0">
            <a:spAutoFit/>
          </a:bodyPr>
          <a:lstStyle/>
          <a:p>
            <a:r>
              <a:rPr lang="en-US" dirty="0"/>
              <a:t>C = Capacity</a:t>
            </a:r>
          </a:p>
        </p:txBody>
      </p:sp>
    </p:spTree>
    <p:extLst>
      <p:ext uri="{BB962C8B-B14F-4D97-AF65-F5344CB8AC3E}">
        <p14:creationId xmlns:p14="http://schemas.microsoft.com/office/powerpoint/2010/main" val="3845028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239000" cy="1295400"/>
          </a:xfrm>
        </p:spPr>
        <p:txBody>
          <a:bodyPr>
            <a:noAutofit/>
          </a:bodyPr>
          <a:lstStyle/>
          <a:p>
            <a:pPr algn="l"/>
            <a:r>
              <a:rPr lang="en-US" b="1" dirty="0">
                <a:solidFill>
                  <a:srgbClr val="C00000"/>
                </a:solidFill>
              </a:rPr>
              <a:t>Poorly-Communicated Assignments</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3-2</a:t>
            </a:r>
          </a:p>
        </p:txBody>
      </p:sp>
      <p:sp>
        <p:nvSpPr>
          <p:cNvPr id="4" name="TextBox 3"/>
          <p:cNvSpPr txBox="1"/>
          <p:nvPr/>
        </p:nvSpPr>
        <p:spPr>
          <a:xfrm>
            <a:off x="1600200" y="2064127"/>
            <a:ext cx="6477000" cy="4524315"/>
          </a:xfrm>
          <a:prstGeom prst="rect">
            <a:avLst/>
          </a:prstGeom>
          <a:noFill/>
        </p:spPr>
        <p:txBody>
          <a:bodyPr wrap="square" rtlCol="0">
            <a:spAutoFit/>
          </a:bodyPr>
          <a:lstStyle/>
          <a:p>
            <a:pPr marL="457200" indent="-457200">
              <a:spcAft>
                <a:spcPts val="1800"/>
              </a:spcAft>
              <a:buClr>
                <a:srgbClr val="C00000"/>
              </a:buClr>
              <a:buFont typeface="Wingdings" panose="05000000000000000000" pitchFamily="2" charset="2"/>
              <a:buChar char="Ø"/>
            </a:pPr>
            <a:r>
              <a:rPr lang="en-US" sz="3200" dirty="0"/>
              <a:t>Waste time and effort—work needs to be redone</a:t>
            </a:r>
          </a:p>
          <a:p>
            <a:pPr marL="457200" indent="-457200">
              <a:spcAft>
                <a:spcPts val="1800"/>
              </a:spcAft>
              <a:buClr>
                <a:srgbClr val="C00000"/>
              </a:buClr>
              <a:buFont typeface="Wingdings" panose="05000000000000000000" pitchFamily="2" charset="2"/>
              <a:buChar char="Ø"/>
            </a:pPr>
            <a:r>
              <a:rPr lang="en-US" sz="3200" dirty="0"/>
              <a:t>Frustrate everyone</a:t>
            </a:r>
          </a:p>
          <a:p>
            <a:pPr marL="457200" indent="-457200">
              <a:spcAft>
                <a:spcPts val="1800"/>
              </a:spcAft>
              <a:buClr>
                <a:srgbClr val="C00000"/>
              </a:buClr>
              <a:buFont typeface="Wingdings" panose="05000000000000000000" pitchFamily="2" charset="2"/>
              <a:buChar char="Ø"/>
            </a:pPr>
            <a:r>
              <a:rPr lang="en-US" sz="3200" dirty="0"/>
              <a:t>Hurt other work units or groups</a:t>
            </a:r>
          </a:p>
          <a:p>
            <a:pPr marL="457200" indent="-457200">
              <a:spcAft>
                <a:spcPts val="1800"/>
              </a:spcAft>
              <a:buClr>
                <a:srgbClr val="C00000"/>
              </a:buClr>
              <a:buFont typeface="Wingdings" panose="05000000000000000000" pitchFamily="2" charset="2"/>
              <a:buChar char="Ø"/>
            </a:pPr>
            <a:r>
              <a:rPr lang="en-US" sz="3200" dirty="0"/>
              <a:t>Contribute to customers’ needs </a:t>
            </a:r>
            <a:r>
              <a:rPr lang="en-US" sz="3200"/>
              <a:t>not being met</a:t>
            </a:r>
            <a:endParaRPr lang="en-US" sz="3200" dirty="0"/>
          </a:p>
          <a:p>
            <a:pPr marL="285750" indent="-285750">
              <a:buClr>
                <a:srgbClr val="C00000"/>
              </a:buClr>
              <a:buFont typeface="Wingdings" panose="05000000000000000000" pitchFamily="2" charset="2"/>
              <a:buChar char="Ø"/>
            </a:pPr>
            <a:endParaRPr lang="en-US" dirty="0"/>
          </a:p>
          <a:p>
            <a:pPr marL="285750" indent="-285750">
              <a:buClr>
                <a:srgbClr val="C00000"/>
              </a:buClr>
              <a:buFont typeface="Wingdings" panose="05000000000000000000" pitchFamily="2" charset="2"/>
              <a:buChar char="Ø"/>
            </a:pPr>
            <a:endParaRPr lang="en-US" dirty="0"/>
          </a:p>
        </p:txBody>
      </p:sp>
    </p:spTree>
    <p:extLst>
      <p:ext uri="{BB962C8B-B14F-4D97-AF65-F5344CB8AC3E}">
        <p14:creationId xmlns:p14="http://schemas.microsoft.com/office/powerpoint/2010/main" val="1359527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Five Steps in Communicating an Assignment</a:t>
            </a:r>
          </a:p>
        </p:txBody>
      </p:sp>
      <p:sp>
        <p:nvSpPr>
          <p:cNvPr id="3" name="Cube 2"/>
          <p:cNvSpPr/>
          <p:nvPr/>
        </p:nvSpPr>
        <p:spPr>
          <a:xfrm>
            <a:off x="2590800" y="4472394"/>
            <a:ext cx="3581400" cy="838200"/>
          </a:xfrm>
          <a:prstGeom prst="cube">
            <a:avLst/>
          </a:prstGeom>
          <a:solidFill>
            <a:srgbClr val="FF656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p:cNvSpPr/>
          <p:nvPr/>
        </p:nvSpPr>
        <p:spPr>
          <a:xfrm>
            <a:off x="4114800" y="2786247"/>
            <a:ext cx="3581400" cy="838200"/>
          </a:xfrm>
          <a:prstGeom prst="cube">
            <a:avLst/>
          </a:prstGeom>
          <a:solidFill>
            <a:srgbClr val="B0DD7F"/>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4876800" y="1935130"/>
            <a:ext cx="3581400" cy="838200"/>
          </a:xfrm>
          <a:prstGeom prst="cub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828800" y="5323367"/>
            <a:ext cx="3581400" cy="838200"/>
          </a:xfrm>
          <a:prstGeom prst="cub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64366" y="5649583"/>
            <a:ext cx="3009900" cy="369332"/>
          </a:xfrm>
          <a:prstGeom prst="rect">
            <a:avLst/>
          </a:prstGeom>
          <a:noFill/>
        </p:spPr>
        <p:txBody>
          <a:bodyPr wrap="square" rtlCol="0">
            <a:spAutoFit/>
          </a:bodyPr>
          <a:lstStyle/>
          <a:p>
            <a:pPr algn="ctr"/>
            <a:r>
              <a:rPr lang="en-US" b="1" dirty="0"/>
              <a:t>Communicate Results (What)</a:t>
            </a:r>
          </a:p>
        </p:txBody>
      </p:sp>
      <p:sp>
        <p:nvSpPr>
          <p:cNvPr id="11" name="TextBox 10"/>
          <p:cNvSpPr txBox="1"/>
          <p:nvPr/>
        </p:nvSpPr>
        <p:spPr>
          <a:xfrm>
            <a:off x="4919332" y="2253367"/>
            <a:ext cx="3314700" cy="369332"/>
          </a:xfrm>
          <a:prstGeom prst="rect">
            <a:avLst/>
          </a:prstGeom>
          <a:noFill/>
        </p:spPr>
        <p:txBody>
          <a:bodyPr wrap="square" rtlCol="0">
            <a:spAutoFit/>
          </a:bodyPr>
          <a:lstStyle/>
          <a:p>
            <a:pPr algn="ctr"/>
            <a:r>
              <a:rPr lang="en-US" b="1" dirty="0"/>
              <a:t>Express Confidence and Support</a:t>
            </a:r>
          </a:p>
        </p:txBody>
      </p:sp>
      <p:sp>
        <p:nvSpPr>
          <p:cNvPr id="13" name="TextBox 12"/>
          <p:cNvSpPr txBox="1"/>
          <p:nvPr/>
        </p:nvSpPr>
        <p:spPr>
          <a:xfrm>
            <a:off x="4180367" y="3121175"/>
            <a:ext cx="3211033" cy="369332"/>
          </a:xfrm>
          <a:prstGeom prst="rect">
            <a:avLst/>
          </a:prstGeom>
          <a:noFill/>
        </p:spPr>
        <p:txBody>
          <a:bodyPr wrap="square" rtlCol="0">
            <a:spAutoFit/>
          </a:bodyPr>
          <a:lstStyle/>
          <a:p>
            <a:pPr algn="ctr"/>
            <a:r>
              <a:rPr lang="en-US" b="1" dirty="0"/>
              <a:t>Check Employee Understanding</a:t>
            </a:r>
          </a:p>
        </p:txBody>
      </p:sp>
      <p:sp>
        <p:nvSpPr>
          <p:cNvPr id="14" name="TextBox 13"/>
          <p:cNvSpPr txBox="1"/>
          <p:nvPr/>
        </p:nvSpPr>
        <p:spPr>
          <a:xfrm>
            <a:off x="2971800" y="4798831"/>
            <a:ext cx="2700668" cy="369332"/>
          </a:xfrm>
          <a:prstGeom prst="rect">
            <a:avLst/>
          </a:prstGeom>
          <a:noFill/>
        </p:spPr>
        <p:txBody>
          <a:bodyPr wrap="square" rtlCol="0">
            <a:spAutoFit/>
          </a:bodyPr>
          <a:lstStyle/>
          <a:p>
            <a:pPr algn="ctr"/>
            <a:r>
              <a:rPr lang="en-US" b="1" dirty="0"/>
              <a:t>Explain Importance (Why)</a:t>
            </a:r>
          </a:p>
        </p:txBody>
      </p:sp>
      <p:sp>
        <p:nvSpPr>
          <p:cNvPr id="4" name="Cube 3"/>
          <p:cNvSpPr/>
          <p:nvPr/>
        </p:nvSpPr>
        <p:spPr>
          <a:xfrm>
            <a:off x="3352800" y="3634194"/>
            <a:ext cx="3581400" cy="838200"/>
          </a:xfrm>
          <a:prstGeom prst="cube">
            <a:avLst/>
          </a:prstGeom>
          <a:solidFill>
            <a:schemeClr val="tx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297866" y="3940400"/>
            <a:ext cx="3526466" cy="369332"/>
          </a:xfrm>
          <a:prstGeom prst="rect">
            <a:avLst/>
          </a:prstGeom>
          <a:noFill/>
        </p:spPr>
        <p:txBody>
          <a:bodyPr wrap="square" rtlCol="0">
            <a:spAutoFit/>
          </a:bodyPr>
          <a:lstStyle/>
          <a:p>
            <a:pPr algn="ctr"/>
            <a:r>
              <a:rPr lang="en-US" b="1" dirty="0"/>
              <a:t>Communicate Expectations (How)</a:t>
            </a:r>
          </a:p>
        </p:txBody>
      </p:sp>
      <p:sp>
        <p:nvSpPr>
          <p:cNvPr id="15" name="TextBox 14"/>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3-3</a:t>
            </a:r>
          </a:p>
        </p:txBody>
      </p:sp>
      <p:sp>
        <p:nvSpPr>
          <p:cNvPr id="16" name="TextBox 15"/>
          <p:cNvSpPr txBox="1"/>
          <p:nvPr/>
        </p:nvSpPr>
        <p:spPr>
          <a:xfrm>
            <a:off x="2032592" y="4933890"/>
            <a:ext cx="381000" cy="400110"/>
          </a:xfrm>
          <a:prstGeom prst="rect">
            <a:avLst/>
          </a:prstGeom>
          <a:noFill/>
        </p:spPr>
        <p:txBody>
          <a:bodyPr wrap="square" rtlCol="0">
            <a:spAutoFit/>
          </a:bodyPr>
          <a:lstStyle/>
          <a:p>
            <a:r>
              <a:rPr lang="en-US" sz="2000" b="1" dirty="0"/>
              <a:t>1.</a:t>
            </a:r>
          </a:p>
        </p:txBody>
      </p:sp>
      <p:sp>
        <p:nvSpPr>
          <p:cNvPr id="17" name="TextBox 16"/>
          <p:cNvSpPr txBox="1"/>
          <p:nvPr/>
        </p:nvSpPr>
        <p:spPr>
          <a:xfrm>
            <a:off x="2781300" y="4053294"/>
            <a:ext cx="381000" cy="400110"/>
          </a:xfrm>
          <a:prstGeom prst="rect">
            <a:avLst/>
          </a:prstGeom>
          <a:noFill/>
        </p:spPr>
        <p:txBody>
          <a:bodyPr wrap="square" rtlCol="0">
            <a:spAutoFit/>
          </a:bodyPr>
          <a:lstStyle/>
          <a:p>
            <a:r>
              <a:rPr lang="en-US" sz="2000" b="1" dirty="0"/>
              <a:t>2.</a:t>
            </a:r>
          </a:p>
        </p:txBody>
      </p:sp>
      <p:sp>
        <p:nvSpPr>
          <p:cNvPr id="18" name="TextBox 17"/>
          <p:cNvSpPr txBox="1"/>
          <p:nvPr/>
        </p:nvSpPr>
        <p:spPr>
          <a:xfrm>
            <a:off x="3574311" y="3215980"/>
            <a:ext cx="381000" cy="400110"/>
          </a:xfrm>
          <a:prstGeom prst="rect">
            <a:avLst/>
          </a:prstGeom>
          <a:noFill/>
        </p:spPr>
        <p:txBody>
          <a:bodyPr wrap="square" rtlCol="0">
            <a:spAutoFit/>
          </a:bodyPr>
          <a:lstStyle/>
          <a:p>
            <a:r>
              <a:rPr lang="en-US" sz="2000" b="1" dirty="0"/>
              <a:t>3.</a:t>
            </a:r>
          </a:p>
        </p:txBody>
      </p:sp>
      <p:sp>
        <p:nvSpPr>
          <p:cNvPr id="19" name="TextBox 18"/>
          <p:cNvSpPr txBox="1"/>
          <p:nvPr/>
        </p:nvSpPr>
        <p:spPr>
          <a:xfrm>
            <a:off x="4332767" y="2385622"/>
            <a:ext cx="381000" cy="400110"/>
          </a:xfrm>
          <a:prstGeom prst="rect">
            <a:avLst/>
          </a:prstGeom>
          <a:noFill/>
        </p:spPr>
        <p:txBody>
          <a:bodyPr wrap="square" rtlCol="0">
            <a:spAutoFit/>
          </a:bodyPr>
          <a:lstStyle/>
          <a:p>
            <a:r>
              <a:rPr lang="en-US" sz="2000" b="1" dirty="0"/>
              <a:t>4.</a:t>
            </a:r>
          </a:p>
        </p:txBody>
      </p:sp>
      <p:sp>
        <p:nvSpPr>
          <p:cNvPr id="20" name="TextBox 19"/>
          <p:cNvSpPr txBox="1"/>
          <p:nvPr/>
        </p:nvSpPr>
        <p:spPr>
          <a:xfrm>
            <a:off x="5105400" y="1535020"/>
            <a:ext cx="381000" cy="400110"/>
          </a:xfrm>
          <a:prstGeom prst="rect">
            <a:avLst/>
          </a:prstGeom>
          <a:noFill/>
        </p:spPr>
        <p:txBody>
          <a:bodyPr wrap="square" rtlCol="0">
            <a:spAutoFit/>
          </a:bodyPr>
          <a:lstStyle/>
          <a:p>
            <a:r>
              <a:rPr lang="en-US" sz="2000" b="1" dirty="0"/>
              <a:t>5.</a:t>
            </a:r>
          </a:p>
        </p:txBody>
      </p:sp>
    </p:spTree>
    <p:extLst>
      <p:ext uri="{BB962C8B-B14F-4D97-AF65-F5344CB8AC3E}">
        <p14:creationId xmlns:p14="http://schemas.microsoft.com/office/powerpoint/2010/main" val="172787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3-4</a:t>
            </a:r>
          </a:p>
        </p:txBody>
      </p:sp>
      <p:sp>
        <p:nvSpPr>
          <p:cNvPr id="4" name="Title 1"/>
          <p:cNvSpPr>
            <a:spLocks noGrp="1"/>
          </p:cNvSpPr>
          <p:nvPr>
            <p:ph type="title"/>
          </p:nvPr>
        </p:nvSpPr>
        <p:spPr>
          <a:xfrm>
            <a:off x="1447800" y="274638"/>
            <a:ext cx="72390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Instruct Strategy: Summary</a:t>
            </a:r>
          </a:p>
        </p:txBody>
      </p:sp>
      <p:sp>
        <p:nvSpPr>
          <p:cNvPr id="5" name="TextBox 4"/>
          <p:cNvSpPr txBox="1"/>
          <p:nvPr/>
        </p:nvSpPr>
        <p:spPr>
          <a:xfrm>
            <a:off x="1481468" y="1447800"/>
            <a:ext cx="6896100" cy="4339650"/>
          </a:xfrm>
          <a:prstGeom prst="rect">
            <a:avLst/>
          </a:prstGeom>
          <a:noFill/>
        </p:spPr>
        <p:txBody>
          <a:bodyPr wrap="square" rtlCol="0">
            <a:spAutoFit/>
          </a:bodyPr>
          <a:lstStyle/>
          <a:p>
            <a:pPr marL="404813" indent="-404813">
              <a:spcAft>
                <a:spcPts val="1200"/>
              </a:spcAft>
              <a:buClr>
                <a:srgbClr val="C00000"/>
              </a:buClr>
              <a:buFont typeface="Wingdings" panose="05000000000000000000" pitchFamily="2" charset="2"/>
              <a:buChar char="Ø"/>
            </a:pPr>
            <a:r>
              <a:rPr lang="en-US" sz="3200" dirty="0"/>
              <a:t>The Instruct strategy is used with C1 employees who, for whatever reason, are not capable of doing the task perfectly</a:t>
            </a:r>
          </a:p>
          <a:p>
            <a:pPr marL="404813" indent="-404813">
              <a:spcAft>
                <a:spcPts val="1200"/>
              </a:spcAft>
              <a:buClr>
                <a:srgbClr val="C00000"/>
              </a:buClr>
              <a:buFont typeface="Wingdings" panose="05000000000000000000" pitchFamily="2" charset="2"/>
              <a:buChar char="Ø"/>
            </a:pPr>
            <a:r>
              <a:rPr lang="en-US" sz="3200" dirty="0"/>
              <a:t>The Instruct strategy focuses mostly on the employee’s </a:t>
            </a:r>
            <a:r>
              <a:rPr lang="en-US" sz="3200" i="1" dirty="0"/>
              <a:t>performance</a:t>
            </a:r>
          </a:p>
          <a:p>
            <a:pPr marL="404813" indent="-404813">
              <a:spcAft>
                <a:spcPts val="1200"/>
              </a:spcAft>
              <a:buClr>
                <a:srgbClr val="C00000"/>
              </a:buClr>
              <a:buFont typeface="Wingdings" panose="05000000000000000000" pitchFamily="2" charset="2"/>
              <a:buChar char="Ø"/>
            </a:pPr>
            <a:r>
              <a:rPr lang="en-US" sz="3200" dirty="0"/>
              <a:t>Sometimes feedback or task design needs to be improved</a:t>
            </a:r>
          </a:p>
        </p:txBody>
      </p:sp>
    </p:spTree>
    <p:extLst>
      <p:ext uri="{BB962C8B-B14F-4D97-AF65-F5344CB8AC3E}">
        <p14:creationId xmlns:p14="http://schemas.microsoft.com/office/powerpoint/2010/main" val="3391748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3-5</a:t>
            </a:r>
          </a:p>
        </p:txBody>
      </p:sp>
      <p:sp>
        <p:nvSpPr>
          <p:cNvPr id="4" name="Title 1"/>
          <p:cNvSpPr>
            <a:spLocks noGrp="1"/>
          </p:cNvSpPr>
          <p:nvPr>
            <p:ph type="title"/>
          </p:nvPr>
        </p:nvSpPr>
        <p:spPr>
          <a:xfrm>
            <a:off x="1447800" y="274638"/>
            <a:ext cx="72390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Instruct Strategy: Summary </a:t>
            </a:r>
            <a:r>
              <a:rPr lang="en-US" dirty="0">
                <a:solidFill>
                  <a:srgbClr val="C00000"/>
                </a:solidFill>
                <a:latin typeface="Arial" panose="020B0604020202020204" pitchFamily="34" charset="0"/>
                <a:cs typeface="Arial" panose="020B0604020202020204" pitchFamily="34" charset="0"/>
              </a:rPr>
              <a:t>(concluded)</a:t>
            </a:r>
            <a:endParaRPr lang="en-US"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1524000" y="1767007"/>
            <a:ext cx="7239000" cy="3477875"/>
          </a:xfrm>
          <a:prstGeom prst="rect">
            <a:avLst/>
          </a:prstGeom>
          <a:noFill/>
        </p:spPr>
        <p:txBody>
          <a:bodyPr wrap="square" rtlCol="0">
            <a:spAutoFit/>
          </a:bodyPr>
          <a:lstStyle/>
          <a:p>
            <a:pPr marL="404813" indent="-404813">
              <a:spcAft>
                <a:spcPts val="1200"/>
              </a:spcAft>
              <a:buClr>
                <a:srgbClr val="C00000"/>
              </a:buClr>
              <a:buFont typeface="Wingdings" panose="05000000000000000000" pitchFamily="2" charset="2"/>
              <a:buChar char="Ø"/>
            </a:pPr>
            <a:r>
              <a:rPr lang="en-US" sz="3200" dirty="0"/>
              <a:t>Assignments need to be communicated fully and clearly using </a:t>
            </a:r>
            <a:r>
              <a:rPr lang="en-US" sz="3200" dirty="0">
                <a:solidFill>
                  <a:srgbClr val="C00000"/>
                </a:solidFill>
              </a:rPr>
              <a:t>What, Why, How, Check,</a:t>
            </a:r>
            <a:r>
              <a:rPr lang="en-US" sz="3200" dirty="0"/>
              <a:t> and </a:t>
            </a:r>
            <a:r>
              <a:rPr lang="en-US" sz="3200" dirty="0">
                <a:solidFill>
                  <a:srgbClr val="C00000"/>
                </a:solidFill>
              </a:rPr>
              <a:t>Encourage</a:t>
            </a:r>
          </a:p>
          <a:p>
            <a:pPr marL="404813" indent="-404813">
              <a:buClr>
                <a:srgbClr val="C00000"/>
              </a:buClr>
              <a:buFont typeface="Wingdings" panose="05000000000000000000" pitchFamily="2" charset="2"/>
              <a:buChar char="Ø"/>
            </a:pPr>
            <a:r>
              <a:rPr lang="en-US" sz="3200" dirty="0"/>
              <a:t>The leader makes sure the employee knows the what, why, where, when, and how of the assignment</a:t>
            </a:r>
          </a:p>
          <a:p>
            <a:pPr marL="285750" indent="-285750">
              <a:buClr>
                <a:srgbClr val="C00000"/>
              </a:buClr>
              <a:buFont typeface="Wingdings" panose="05000000000000000000" pitchFamily="2" charset="2"/>
              <a:buChar char="Ø"/>
            </a:pPr>
            <a:endParaRPr lang="en-US" dirty="0"/>
          </a:p>
        </p:txBody>
      </p:sp>
    </p:spTree>
    <p:extLst>
      <p:ext uri="{BB962C8B-B14F-4D97-AF65-F5344CB8AC3E}">
        <p14:creationId xmlns:p14="http://schemas.microsoft.com/office/powerpoint/2010/main" val="185624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p>
            <a:pPr algn="l"/>
            <a:r>
              <a:rPr lang="en-US" b="1" dirty="0">
                <a:solidFill>
                  <a:srgbClr val="C00000"/>
                </a:solidFill>
              </a:rPr>
              <a:t>Management vs. Leadership</a:t>
            </a:r>
            <a:endParaRPr lang="en-US" sz="4800" b="1" dirty="0">
              <a:solidFill>
                <a:srgbClr val="C00000"/>
              </a:solidFill>
            </a:endParaRPr>
          </a:p>
        </p:txBody>
      </p:sp>
      <p:sp>
        <p:nvSpPr>
          <p:cNvPr id="3" name="TextBox 2"/>
          <p:cNvSpPr txBox="1"/>
          <p:nvPr/>
        </p:nvSpPr>
        <p:spPr>
          <a:xfrm>
            <a:off x="1533939" y="1786622"/>
            <a:ext cx="6543261" cy="3354765"/>
          </a:xfrm>
          <a:prstGeom prst="rect">
            <a:avLst/>
          </a:prstGeom>
          <a:noFill/>
        </p:spPr>
        <p:txBody>
          <a:bodyPr wrap="square" rtlCol="0">
            <a:spAutoFit/>
          </a:bodyPr>
          <a:lstStyle/>
          <a:p>
            <a:pPr marL="457200" indent="-457200">
              <a:spcAft>
                <a:spcPts val="2400"/>
              </a:spcAft>
              <a:buClr>
                <a:srgbClr val="C00000"/>
              </a:buClr>
              <a:buFont typeface="Wingdings" panose="05000000000000000000" pitchFamily="2" charset="2"/>
              <a:buChar char="Ø"/>
            </a:pPr>
            <a:r>
              <a:rPr lang="en-US" sz="3200" i="1" dirty="0"/>
              <a:t>Management </a:t>
            </a:r>
            <a:r>
              <a:rPr lang="en-US" sz="3200" dirty="0"/>
              <a:t>can mean to be in charge, to control, or to take responsibility.</a:t>
            </a:r>
          </a:p>
          <a:p>
            <a:pPr marL="457200" indent="-457200">
              <a:spcAft>
                <a:spcPts val="2400"/>
              </a:spcAft>
              <a:buClr>
                <a:srgbClr val="C00000"/>
              </a:buClr>
              <a:buFont typeface="Wingdings" panose="05000000000000000000" pitchFamily="2" charset="2"/>
              <a:buChar char="Ø"/>
            </a:pPr>
            <a:r>
              <a:rPr lang="en-US" sz="3200" i="1" dirty="0"/>
              <a:t>Leadership</a:t>
            </a:r>
            <a:r>
              <a:rPr lang="en-US" sz="3200" dirty="0"/>
              <a:t> usually means to inspire, to motivate, or to help others achieve important goals.</a:t>
            </a:r>
            <a:endParaRPr lang="en-US" sz="3200" i="1" dirty="0"/>
          </a:p>
        </p:txBody>
      </p:sp>
      <p:sp>
        <p:nvSpPr>
          <p:cNvPr id="5" name="TextBox 4"/>
          <p:cNvSpPr txBox="1"/>
          <p:nvPr/>
        </p:nvSpPr>
        <p:spPr>
          <a:xfrm>
            <a:off x="8196470" y="6458778"/>
            <a:ext cx="495300" cy="381000"/>
          </a:xfrm>
          <a:prstGeom prst="rect">
            <a:avLst/>
          </a:prstGeom>
          <a:noFill/>
        </p:spPr>
        <p:txBody>
          <a:bodyPr wrap="square" rtlCol="0">
            <a:spAutoFit/>
          </a:bodyPr>
          <a:lstStyle/>
          <a:p>
            <a:r>
              <a:rPr lang="en-US" dirty="0">
                <a:solidFill>
                  <a:schemeClr val="bg1"/>
                </a:solidFill>
              </a:rPr>
              <a:t>1-3</a:t>
            </a:r>
          </a:p>
        </p:txBody>
      </p:sp>
    </p:spTree>
    <p:extLst>
      <p:ext uri="{BB962C8B-B14F-4D97-AF65-F5344CB8AC3E}">
        <p14:creationId xmlns:p14="http://schemas.microsoft.com/office/powerpoint/2010/main" val="3566957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Coach Strategy</a:t>
            </a:r>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a:t>
            </a:r>
          </a:p>
        </p:txBody>
      </p:sp>
      <p:sp>
        <p:nvSpPr>
          <p:cNvPr id="11" name="Rectangle 10"/>
          <p:cNvSpPr/>
          <p:nvPr/>
        </p:nvSpPr>
        <p:spPr>
          <a:xfrm>
            <a:off x="7315200" y="1825824"/>
            <a:ext cx="990600" cy="30480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1825823"/>
            <a:ext cx="9906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257800" y="1825823"/>
            <a:ext cx="0" cy="304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57800" y="4873823"/>
            <a:ext cx="342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1825823"/>
            <a:ext cx="1066800" cy="3170099"/>
          </a:xfrm>
          <a:prstGeom prst="rect">
            <a:avLst/>
          </a:prstGeom>
          <a:noFill/>
        </p:spPr>
        <p:txBody>
          <a:bodyPr wrap="square" rtlCol="0">
            <a:spAutoFit/>
          </a:bodyPr>
          <a:lstStyle/>
          <a:p>
            <a:pPr algn="r"/>
            <a:r>
              <a:rPr lang="en-US" sz="1400" b="1" dirty="0">
                <a:latin typeface="Arial" panose="020B0604020202020204" pitchFamily="34" charset="0"/>
                <a:cs typeface="Arial" panose="020B0604020202020204" pitchFamily="34" charset="0"/>
              </a:rPr>
              <a:t>High</a:t>
            </a: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ctr">
              <a:tabLst>
                <a:tab pos="117475" algn="l"/>
              </a:tabLst>
            </a:pPr>
            <a:r>
              <a:rPr lang="en-US" sz="1600" b="1" dirty="0">
                <a:solidFill>
                  <a:srgbClr val="C00000"/>
                </a:solidFill>
                <a:latin typeface="Arial" panose="020B0604020202020204" pitchFamily="34" charset="0"/>
                <a:cs typeface="Arial" panose="020B0604020202020204" pitchFamily="34" charset="0"/>
              </a:rPr>
              <a:t>Leader’s</a:t>
            </a:r>
            <a:br>
              <a:rPr lang="en-US" sz="1600" b="1" dirty="0">
                <a:solidFill>
                  <a:srgbClr val="C00000"/>
                </a:solidFill>
                <a:latin typeface="Arial" panose="020B0604020202020204" pitchFamily="34" charset="0"/>
                <a:cs typeface="Arial" panose="020B0604020202020204" pitchFamily="34" charset="0"/>
              </a:rPr>
            </a:br>
            <a:r>
              <a:rPr lang="en-US" sz="1600" b="1" dirty="0">
                <a:solidFill>
                  <a:srgbClr val="C00000"/>
                </a:solidFill>
                <a:latin typeface="Arial" panose="020B0604020202020204" pitchFamily="34" charset="0"/>
                <a:cs typeface="Arial" panose="020B0604020202020204" pitchFamily="34" charset="0"/>
              </a:rPr>
              <a:t>Focus</a:t>
            </a: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r>
              <a:rPr lang="en-US" sz="1400" b="1" dirty="0">
                <a:latin typeface="Arial" panose="020B0604020202020204" pitchFamily="34" charset="0"/>
                <a:cs typeface="Arial" panose="020B0604020202020204" pitchFamily="34" charset="0"/>
              </a:rPr>
              <a:t>Low</a:t>
            </a:r>
          </a:p>
        </p:txBody>
      </p:sp>
      <p:sp>
        <p:nvSpPr>
          <p:cNvPr id="12" name="TextBox 11"/>
          <p:cNvSpPr txBox="1"/>
          <p:nvPr/>
        </p:nvSpPr>
        <p:spPr>
          <a:xfrm>
            <a:off x="5431466" y="4950023"/>
            <a:ext cx="12954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Performance</a:t>
            </a:r>
          </a:p>
        </p:txBody>
      </p:sp>
      <p:sp>
        <p:nvSpPr>
          <p:cNvPr id="13" name="TextBox 12"/>
          <p:cNvSpPr txBox="1"/>
          <p:nvPr/>
        </p:nvSpPr>
        <p:spPr>
          <a:xfrm>
            <a:off x="7239000" y="4950023"/>
            <a:ext cx="12954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Performer</a:t>
            </a:r>
          </a:p>
        </p:txBody>
      </p:sp>
      <p:sp>
        <p:nvSpPr>
          <p:cNvPr id="14" name="TextBox 13"/>
          <p:cNvSpPr txBox="1"/>
          <p:nvPr/>
        </p:nvSpPr>
        <p:spPr>
          <a:xfrm>
            <a:off x="1447800" y="2124432"/>
            <a:ext cx="2895600" cy="2523768"/>
          </a:xfrm>
          <a:prstGeom prst="rect">
            <a:avLst/>
          </a:prstGeom>
          <a:noFill/>
        </p:spPr>
        <p:txBody>
          <a:bodyPr wrap="square" rtlCol="0">
            <a:spAutoFit/>
          </a:bodyPr>
          <a:lstStyle/>
          <a:p>
            <a:pPr>
              <a:spcAft>
                <a:spcPts val="600"/>
              </a:spcAft>
            </a:pPr>
            <a:r>
              <a:rPr lang="en-US" b="1" dirty="0">
                <a:solidFill>
                  <a:srgbClr val="C00000"/>
                </a:solidFill>
                <a:latin typeface="Arial" panose="020B0604020202020204" pitchFamily="34" charset="0"/>
                <a:cs typeface="Arial" panose="020B0604020202020204" pitchFamily="34" charset="0"/>
              </a:rPr>
              <a:t>Context:</a:t>
            </a:r>
            <a:endParaRPr lang="en-US" dirty="0">
              <a:solidFill>
                <a:srgbClr val="C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C2 – Incapable and unmotivated</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spcAft>
                <a:spcPts val="600"/>
              </a:spcAft>
            </a:pPr>
            <a:r>
              <a:rPr lang="en-US" b="1" dirty="0">
                <a:solidFill>
                  <a:srgbClr val="C00000"/>
                </a:solidFill>
                <a:latin typeface="Arial" panose="020B0604020202020204" pitchFamily="34" charset="0"/>
                <a:cs typeface="Arial" panose="020B0604020202020204" pitchFamily="34" charset="0"/>
              </a:rPr>
              <a:t>Leader’s Goal:</a:t>
            </a:r>
            <a:endParaRPr lang="en-US" dirty="0">
              <a:solidFill>
                <a:srgbClr val="C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build competence as well as to encourage and reinforce employees’ efforts</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1536402" y="5943600"/>
            <a:ext cx="1371600" cy="369332"/>
          </a:xfrm>
          <a:prstGeom prst="rect">
            <a:avLst/>
          </a:prstGeom>
          <a:noFill/>
        </p:spPr>
        <p:txBody>
          <a:bodyPr wrap="square" rtlCol="0">
            <a:spAutoFit/>
          </a:bodyPr>
          <a:lstStyle/>
          <a:p>
            <a:r>
              <a:rPr lang="en-US" dirty="0"/>
              <a:t>C = Capacity</a:t>
            </a:r>
          </a:p>
        </p:txBody>
      </p:sp>
    </p:spTree>
    <p:extLst>
      <p:ext uri="{BB962C8B-B14F-4D97-AF65-F5344CB8AC3E}">
        <p14:creationId xmlns:p14="http://schemas.microsoft.com/office/powerpoint/2010/main" val="339654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315200" cy="944562"/>
          </a:xfrm>
        </p:spPr>
        <p:txBody>
          <a:bodyPr/>
          <a:lstStyle/>
          <a:p>
            <a:pPr algn="l"/>
            <a:r>
              <a:rPr lang="en-US" b="1" dirty="0">
                <a:solidFill>
                  <a:srgbClr val="C00000"/>
                </a:solidFill>
              </a:rPr>
              <a:t>Coaching is Employee-Driven</a:t>
            </a:r>
          </a:p>
        </p:txBody>
      </p:sp>
      <p:sp>
        <p:nvSpPr>
          <p:cNvPr id="3" name="TextBox 2"/>
          <p:cNvSpPr txBox="1"/>
          <p:nvPr/>
        </p:nvSpPr>
        <p:spPr>
          <a:xfrm>
            <a:off x="1507067" y="4229487"/>
            <a:ext cx="6417734" cy="2323713"/>
          </a:xfrm>
          <a:prstGeom prst="rect">
            <a:avLst/>
          </a:prstGeom>
          <a:noFill/>
        </p:spPr>
        <p:txBody>
          <a:bodyPr wrap="square" rtlCol="0">
            <a:spAutoFit/>
          </a:bodyPr>
          <a:lstStyle/>
          <a:p>
            <a:pPr>
              <a:spcAft>
                <a:spcPts val="600"/>
              </a:spcAft>
              <a:buClr>
                <a:srgbClr val="C00000"/>
              </a:buClr>
            </a:pPr>
            <a:r>
              <a:rPr lang="en-US" sz="2600" dirty="0"/>
              <a:t>The employee is…</a:t>
            </a:r>
          </a:p>
          <a:p>
            <a:pPr marL="457200" indent="-457200">
              <a:spcAft>
                <a:spcPts val="600"/>
              </a:spcAft>
              <a:buClr>
                <a:srgbClr val="C00000"/>
              </a:buClr>
              <a:buFont typeface="Wingdings" panose="05000000000000000000" pitchFamily="2" charset="2"/>
              <a:buChar char="Ø"/>
            </a:pPr>
            <a:r>
              <a:rPr lang="en-US" sz="2600" dirty="0"/>
              <a:t>more responsible for the task</a:t>
            </a:r>
          </a:p>
          <a:p>
            <a:pPr marL="457200" indent="-457200">
              <a:spcAft>
                <a:spcPts val="600"/>
              </a:spcAft>
              <a:buClr>
                <a:srgbClr val="C00000"/>
              </a:buClr>
              <a:buFont typeface="Wingdings" panose="05000000000000000000" pitchFamily="2" charset="2"/>
              <a:buChar char="Ø"/>
            </a:pPr>
            <a:r>
              <a:rPr lang="en-US" sz="2600" dirty="0"/>
              <a:t>more involved in the decision making</a:t>
            </a:r>
          </a:p>
          <a:p>
            <a:pPr marL="457200" indent="-457200">
              <a:buClr>
                <a:srgbClr val="C00000"/>
              </a:buClr>
              <a:buFont typeface="Wingdings" panose="05000000000000000000" pitchFamily="2" charset="2"/>
              <a:buChar char="Ø"/>
            </a:pPr>
            <a:r>
              <a:rPr lang="en-US" sz="2600" dirty="0"/>
              <a:t>given more information about the “why”</a:t>
            </a:r>
            <a:br>
              <a:rPr lang="en-US" sz="2600" dirty="0"/>
            </a:br>
            <a:r>
              <a:rPr lang="en-US" sz="2600" dirty="0"/>
              <a:t>of the task</a:t>
            </a:r>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4-2</a:t>
            </a:r>
          </a:p>
        </p:txBody>
      </p:sp>
      <p:pic>
        <p:nvPicPr>
          <p:cNvPr id="6" name="Picture 5">
            <a:extLst>
              <a:ext uri="{FF2B5EF4-FFF2-40B4-BE49-F238E27FC236}">
                <a16:creationId xmlns:a16="http://schemas.microsoft.com/office/drawing/2014/main" id="{092BFA5F-BDFE-4C41-A2C3-18CD9C1B585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152" t="9693" r="16514" b="8202"/>
          <a:stretch/>
        </p:blipFill>
        <p:spPr>
          <a:xfrm>
            <a:off x="2438400" y="1192918"/>
            <a:ext cx="4953001" cy="2971800"/>
          </a:xfrm>
          <a:prstGeom prst="rect">
            <a:avLst/>
          </a:prstGeom>
        </p:spPr>
      </p:pic>
    </p:spTree>
    <p:extLst>
      <p:ext uri="{BB962C8B-B14F-4D97-AF65-F5344CB8AC3E}">
        <p14:creationId xmlns:p14="http://schemas.microsoft.com/office/powerpoint/2010/main" val="2224496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E1DB-81C7-412D-847D-8AB09E24731E}"/>
              </a:ext>
            </a:extLst>
          </p:cNvPr>
          <p:cNvSpPr>
            <a:spLocks noGrp="1"/>
          </p:cNvSpPr>
          <p:nvPr>
            <p:ph type="title"/>
          </p:nvPr>
        </p:nvSpPr>
        <p:spPr>
          <a:xfrm>
            <a:off x="1371600" y="274638"/>
            <a:ext cx="7315200" cy="1143000"/>
          </a:xfrm>
        </p:spPr>
        <p:txBody>
          <a:bodyPr/>
          <a:lstStyle/>
          <a:p>
            <a:pPr algn="l"/>
            <a:r>
              <a:rPr lang="en-US" b="1" dirty="0">
                <a:solidFill>
                  <a:srgbClr val="C00000"/>
                </a:solidFill>
              </a:rPr>
              <a:t>Two-Way Communication</a:t>
            </a:r>
          </a:p>
        </p:txBody>
      </p:sp>
      <p:sp>
        <p:nvSpPr>
          <p:cNvPr id="3" name="TextBox 2">
            <a:extLst>
              <a:ext uri="{FF2B5EF4-FFF2-40B4-BE49-F238E27FC236}">
                <a16:creationId xmlns:a16="http://schemas.microsoft.com/office/drawing/2014/main" id="{D803653F-CD41-4835-8DB8-990272A5175C}"/>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4-3</a:t>
            </a:r>
          </a:p>
        </p:txBody>
      </p:sp>
      <p:pic>
        <p:nvPicPr>
          <p:cNvPr id="5" name="Picture 4">
            <a:extLst>
              <a:ext uri="{FF2B5EF4-FFF2-40B4-BE49-F238E27FC236}">
                <a16:creationId xmlns:a16="http://schemas.microsoft.com/office/drawing/2014/main" id="{D19FBC95-C633-4199-ABB3-67A2880F0E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52600" y="1676400"/>
            <a:ext cx="6793466" cy="3505200"/>
          </a:xfrm>
          <a:prstGeom prst="rect">
            <a:avLst/>
          </a:prstGeom>
        </p:spPr>
      </p:pic>
    </p:spTree>
    <p:extLst>
      <p:ext uri="{BB962C8B-B14F-4D97-AF65-F5344CB8AC3E}">
        <p14:creationId xmlns:p14="http://schemas.microsoft.com/office/powerpoint/2010/main" val="1677309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Three Levels of Listening</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4-4</a:t>
            </a:r>
          </a:p>
        </p:txBody>
      </p:sp>
      <p:pic>
        <p:nvPicPr>
          <p:cNvPr id="1027" name="Picture 3" descr="C:\Users\jfsmi\AppData\Local\Microsoft\Windows\INetCache\IE\M21UH2YJ\Listening-to-a-prospec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399" y="1440474"/>
            <a:ext cx="1528883" cy="2293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jfsmi\AppData\Local\Microsoft\Windows\INetCache\IE\NXQ0BZNX\black-couple-talk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82185"/>
            <a:ext cx="2883678" cy="19032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jfsmi\AppData\Local\Microsoft\Windows\INetCache\IE\M21UH2YJ\comforting_on_park_benc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4385458"/>
            <a:ext cx="2370127" cy="1752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4068" y="2096869"/>
            <a:ext cx="2133600" cy="646331"/>
          </a:xfrm>
          <a:prstGeom prst="rect">
            <a:avLst/>
          </a:prstGeom>
          <a:noFill/>
        </p:spPr>
        <p:txBody>
          <a:bodyPr wrap="square" rtlCol="0">
            <a:spAutoFit/>
          </a:bodyPr>
          <a:lstStyle/>
          <a:p>
            <a:r>
              <a:rPr lang="en-US" sz="3600" dirty="0"/>
              <a:t>Attentive</a:t>
            </a:r>
          </a:p>
        </p:txBody>
      </p:sp>
      <p:sp>
        <p:nvSpPr>
          <p:cNvPr id="10" name="TextBox 9"/>
          <p:cNvSpPr txBox="1"/>
          <p:nvPr/>
        </p:nvSpPr>
        <p:spPr>
          <a:xfrm>
            <a:off x="3494567" y="3429000"/>
            <a:ext cx="2286000" cy="646331"/>
          </a:xfrm>
          <a:prstGeom prst="rect">
            <a:avLst/>
          </a:prstGeom>
          <a:noFill/>
        </p:spPr>
        <p:txBody>
          <a:bodyPr wrap="square" rtlCol="0">
            <a:spAutoFit/>
          </a:bodyPr>
          <a:lstStyle/>
          <a:p>
            <a:r>
              <a:rPr lang="en-US" sz="3600" dirty="0"/>
              <a:t>Responsive</a:t>
            </a:r>
          </a:p>
        </p:txBody>
      </p:sp>
      <p:sp>
        <p:nvSpPr>
          <p:cNvPr id="11" name="TextBox 10"/>
          <p:cNvSpPr txBox="1"/>
          <p:nvPr/>
        </p:nvSpPr>
        <p:spPr>
          <a:xfrm>
            <a:off x="4067792" y="4938593"/>
            <a:ext cx="2362200" cy="646331"/>
          </a:xfrm>
          <a:prstGeom prst="rect">
            <a:avLst/>
          </a:prstGeom>
          <a:noFill/>
        </p:spPr>
        <p:txBody>
          <a:bodyPr wrap="square" rtlCol="0">
            <a:spAutoFit/>
          </a:bodyPr>
          <a:lstStyle/>
          <a:p>
            <a:r>
              <a:rPr lang="en-US" sz="3600" dirty="0"/>
              <a:t>Empathic</a:t>
            </a:r>
          </a:p>
        </p:txBody>
      </p:sp>
    </p:spTree>
    <p:extLst>
      <p:ext uri="{BB962C8B-B14F-4D97-AF65-F5344CB8AC3E}">
        <p14:creationId xmlns:p14="http://schemas.microsoft.com/office/powerpoint/2010/main" val="1547864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4-5</a:t>
            </a:r>
          </a:p>
        </p:txBody>
      </p:sp>
      <p:sp>
        <p:nvSpPr>
          <p:cNvPr id="4"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Attentive Listening</a:t>
            </a:r>
          </a:p>
        </p:txBody>
      </p:sp>
      <p:sp>
        <p:nvSpPr>
          <p:cNvPr id="5" name="TextBox 4"/>
          <p:cNvSpPr txBox="1"/>
          <p:nvPr/>
        </p:nvSpPr>
        <p:spPr>
          <a:xfrm>
            <a:off x="1447800" y="1524000"/>
            <a:ext cx="7467600" cy="3477875"/>
          </a:xfrm>
          <a:prstGeom prst="rect">
            <a:avLst/>
          </a:prstGeom>
          <a:noFill/>
        </p:spPr>
        <p:txBody>
          <a:bodyPr wrap="square" rtlCol="0">
            <a:spAutoFit/>
          </a:bodyPr>
          <a:lstStyle/>
          <a:p>
            <a:pPr>
              <a:spcAft>
                <a:spcPts val="1800"/>
              </a:spcAft>
            </a:pPr>
            <a:r>
              <a:rPr lang="en-US" sz="3200" dirty="0"/>
              <a:t>Actions that show you are paying attention:</a:t>
            </a:r>
          </a:p>
          <a:p>
            <a:pPr marL="404813" indent="-404813">
              <a:spcAft>
                <a:spcPts val="1800"/>
              </a:spcAft>
              <a:buClr>
                <a:srgbClr val="C00000"/>
              </a:buClr>
              <a:buFont typeface="Wingdings" panose="05000000000000000000" pitchFamily="2" charset="2"/>
              <a:buChar char="Ø"/>
            </a:pPr>
            <a:r>
              <a:rPr lang="en-US" sz="3200" dirty="0"/>
              <a:t>Saying “yes” or “uh huh”</a:t>
            </a:r>
          </a:p>
          <a:p>
            <a:pPr marL="404813" indent="-404813">
              <a:spcAft>
                <a:spcPts val="1800"/>
              </a:spcAft>
              <a:buClr>
                <a:srgbClr val="C00000"/>
              </a:buClr>
              <a:buFont typeface="Wingdings" panose="05000000000000000000" pitchFamily="2" charset="2"/>
              <a:buChar char="Ø"/>
            </a:pPr>
            <a:r>
              <a:rPr lang="en-US" sz="3200" dirty="0"/>
              <a:t>Nodding</a:t>
            </a:r>
          </a:p>
          <a:p>
            <a:pPr marL="404813" indent="-404813">
              <a:spcAft>
                <a:spcPts val="1800"/>
              </a:spcAft>
              <a:buClr>
                <a:srgbClr val="C00000"/>
              </a:buClr>
              <a:buFont typeface="Wingdings" panose="05000000000000000000" pitchFamily="2" charset="2"/>
              <a:buChar char="Ø"/>
            </a:pPr>
            <a:r>
              <a:rPr lang="en-US" sz="3200" dirty="0"/>
              <a:t>Maintaining eye contact</a:t>
            </a:r>
          </a:p>
          <a:p>
            <a:pPr marL="404813" indent="-404813">
              <a:buClr>
                <a:srgbClr val="C00000"/>
              </a:buClr>
              <a:buFont typeface="Wingdings" panose="05000000000000000000" pitchFamily="2" charset="2"/>
              <a:buChar char="Ø"/>
            </a:pPr>
            <a:r>
              <a:rPr lang="en-US" sz="3200" dirty="0"/>
              <a:t>Leaning toward speaker</a:t>
            </a:r>
          </a:p>
        </p:txBody>
      </p:sp>
    </p:spTree>
    <p:extLst>
      <p:ext uri="{BB962C8B-B14F-4D97-AF65-F5344CB8AC3E}">
        <p14:creationId xmlns:p14="http://schemas.microsoft.com/office/powerpoint/2010/main" val="407425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4-6</a:t>
            </a:r>
          </a:p>
        </p:txBody>
      </p:sp>
      <p:sp>
        <p:nvSpPr>
          <p:cNvPr id="4"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Responsive Listening</a:t>
            </a:r>
          </a:p>
        </p:txBody>
      </p:sp>
      <p:sp>
        <p:nvSpPr>
          <p:cNvPr id="5" name="TextBox 4"/>
          <p:cNvSpPr txBox="1"/>
          <p:nvPr/>
        </p:nvSpPr>
        <p:spPr>
          <a:xfrm>
            <a:off x="1524000" y="1524000"/>
            <a:ext cx="7239000" cy="4262705"/>
          </a:xfrm>
          <a:prstGeom prst="rect">
            <a:avLst/>
          </a:prstGeom>
          <a:noFill/>
        </p:spPr>
        <p:txBody>
          <a:bodyPr wrap="square" rtlCol="0">
            <a:spAutoFit/>
          </a:bodyPr>
          <a:lstStyle/>
          <a:p>
            <a:pPr>
              <a:spcAft>
                <a:spcPts val="1800"/>
              </a:spcAft>
            </a:pPr>
            <a:r>
              <a:rPr lang="en-US" sz="2800" dirty="0"/>
              <a:t>Involving yourself in the communication:</a:t>
            </a:r>
          </a:p>
          <a:p>
            <a:pPr>
              <a:spcAft>
                <a:spcPts val="1200"/>
              </a:spcAft>
            </a:pPr>
            <a:r>
              <a:rPr lang="en-US" sz="2800" b="1" dirty="0"/>
              <a:t>Paraphrasing…</a:t>
            </a:r>
            <a:endParaRPr lang="en-US" sz="2800" dirty="0"/>
          </a:p>
          <a:p>
            <a:pPr>
              <a:spcAft>
                <a:spcPts val="1800"/>
              </a:spcAft>
            </a:pPr>
            <a:r>
              <a:rPr lang="en-US" sz="2800" i="1" dirty="0"/>
              <a:t>    “If I understand you correctly, you’re saying…”</a:t>
            </a:r>
          </a:p>
          <a:p>
            <a:pPr>
              <a:spcAft>
                <a:spcPts val="1200"/>
              </a:spcAft>
            </a:pPr>
            <a:r>
              <a:rPr lang="en-US" sz="2800" b="1" dirty="0"/>
              <a:t>Clarifying…</a:t>
            </a:r>
            <a:endParaRPr lang="en-US" sz="2800" dirty="0"/>
          </a:p>
          <a:p>
            <a:pPr>
              <a:spcAft>
                <a:spcPts val="1800"/>
              </a:spcAft>
            </a:pPr>
            <a:r>
              <a:rPr lang="en-US" sz="2800" i="1" dirty="0"/>
              <a:t>    “Did you say…?”</a:t>
            </a:r>
            <a:endParaRPr lang="en-US" sz="2800" dirty="0"/>
          </a:p>
          <a:p>
            <a:pPr>
              <a:spcAft>
                <a:spcPts val="1200"/>
              </a:spcAft>
            </a:pPr>
            <a:r>
              <a:rPr lang="en-US" sz="2800" b="1" dirty="0"/>
              <a:t>Summarizing…</a:t>
            </a:r>
            <a:endParaRPr lang="en-US" sz="2800" dirty="0"/>
          </a:p>
          <a:p>
            <a:r>
              <a:rPr lang="en-US" sz="2800" i="1" dirty="0"/>
              <a:t>    “So you will be creating a new procedure?”</a:t>
            </a:r>
          </a:p>
        </p:txBody>
      </p:sp>
    </p:spTree>
    <p:extLst>
      <p:ext uri="{BB962C8B-B14F-4D97-AF65-F5344CB8AC3E}">
        <p14:creationId xmlns:p14="http://schemas.microsoft.com/office/powerpoint/2010/main" val="2451734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4-7</a:t>
            </a:r>
          </a:p>
        </p:txBody>
      </p:sp>
      <p:sp>
        <p:nvSpPr>
          <p:cNvPr id="4"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Empathic Listening</a:t>
            </a:r>
          </a:p>
        </p:txBody>
      </p:sp>
      <p:sp>
        <p:nvSpPr>
          <p:cNvPr id="5" name="TextBox 4"/>
          <p:cNvSpPr txBox="1"/>
          <p:nvPr/>
        </p:nvSpPr>
        <p:spPr>
          <a:xfrm>
            <a:off x="1485900" y="1524000"/>
            <a:ext cx="7429500" cy="4001095"/>
          </a:xfrm>
          <a:prstGeom prst="rect">
            <a:avLst/>
          </a:prstGeom>
          <a:noFill/>
        </p:spPr>
        <p:txBody>
          <a:bodyPr wrap="square" rtlCol="0">
            <a:spAutoFit/>
          </a:bodyPr>
          <a:lstStyle/>
          <a:p>
            <a:pPr>
              <a:spcAft>
                <a:spcPts val="1200"/>
              </a:spcAft>
            </a:pPr>
            <a:r>
              <a:rPr lang="en-US" sz="3200" dirty="0"/>
              <a:t>Listening for and reflecting the speaker’s feelings and emotions is </a:t>
            </a:r>
            <a:r>
              <a:rPr lang="en-US" sz="3200" i="1" dirty="0"/>
              <a:t>empathic</a:t>
            </a:r>
            <a:r>
              <a:rPr lang="en-US" sz="3200" dirty="0"/>
              <a:t> listening.</a:t>
            </a:r>
          </a:p>
          <a:p>
            <a:pPr>
              <a:spcAft>
                <a:spcPts val="1200"/>
              </a:spcAft>
            </a:pPr>
            <a:r>
              <a:rPr lang="en-US" sz="3200" b="1" dirty="0"/>
              <a:t>Examples:</a:t>
            </a:r>
            <a:endParaRPr lang="en-US" sz="3200" dirty="0"/>
          </a:p>
          <a:p>
            <a:r>
              <a:rPr lang="en-US" sz="3200" b="1" dirty="0"/>
              <a:t>     </a:t>
            </a:r>
            <a:r>
              <a:rPr lang="en-US" sz="3200" i="1" dirty="0"/>
              <a:t>“It sounds as if this has been difficult</a:t>
            </a:r>
          </a:p>
          <a:p>
            <a:pPr>
              <a:spcAft>
                <a:spcPts val="1200"/>
              </a:spcAft>
            </a:pPr>
            <a:r>
              <a:rPr lang="en-US" sz="3200" i="1" dirty="0"/>
              <a:t>      for you.”</a:t>
            </a:r>
          </a:p>
          <a:p>
            <a:r>
              <a:rPr lang="en-US" sz="3200" b="1" i="1" dirty="0"/>
              <a:t>     </a:t>
            </a:r>
            <a:r>
              <a:rPr lang="en-US" sz="3200" i="1" dirty="0"/>
              <a:t>“You seem pretty excited about the </a:t>
            </a:r>
          </a:p>
          <a:p>
            <a:r>
              <a:rPr lang="en-US" sz="3200" i="1" dirty="0"/>
              <a:t>       project!”</a:t>
            </a:r>
            <a:endParaRPr lang="en-US" b="1" dirty="0"/>
          </a:p>
        </p:txBody>
      </p:sp>
    </p:spTree>
    <p:extLst>
      <p:ext uri="{BB962C8B-B14F-4D97-AF65-F5344CB8AC3E}">
        <p14:creationId xmlns:p14="http://schemas.microsoft.com/office/powerpoint/2010/main" val="413214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4-8</a:t>
            </a:r>
          </a:p>
        </p:txBody>
      </p:sp>
      <p:sp>
        <p:nvSpPr>
          <p:cNvPr id="4" name="Title 1"/>
          <p:cNvSpPr>
            <a:spLocks noGrp="1"/>
          </p:cNvSpPr>
          <p:nvPr>
            <p:ph type="title"/>
          </p:nvPr>
        </p:nvSpPr>
        <p:spPr>
          <a:xfrm>
            <a:off x="1447800" y="274638"/>
            <a:ext cx="74676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Barriers to Effective Listening</a:t>
            </a:r>
          </a:p>
        </p:txBody>
      </p:sp>
      <p:pic>
        <p:nvPicPr>
          <p:cNvPr id="5"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4" y="1676401"/>
            <a:ext cx="6450974" cy="40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40435512-5683-4F55-87B3-08EB1A73D3F4}"/>
              </a:ext>
            </a:extLst>
          </p:cNvPr>
          <p:cNvSpPr/>
          <p:nvPr/>
        </p:nvSpPr>
        <p:spPr>
          <a:xfrm>
            <a:off x="4049751" y="1741449"/>
            <a:ext cx="2743200" cy="457199"/>
          </a:xfrm>
          <a:prstGeom prst="rect">
            <a:avLst/>
          </a:prstGeom>
          <a:solidFill>
            <a:schemeClr val="accent3">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DB27DD-7B04-42AE-AD8E-C07C06CCD2DF}"/>
              </a:ext>
            </a:extLst>
          </p:cNvPr>
          <p:cNvSpPr/>
          <p:nvPr/>
        </p:nvSpPr>
        <p:spPr>
          <a:xfrm>
            <a:off x="3330498" y="2316149"/>
            <a:ext cx="4206240" cy="457199"/>
          </a:xfrm>
          <a:prstGeom prst="rect">
            <a:avLst/>
          </a:prstGeom>
          <a:solidFill>
            <a:schemeClr val="tx2">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3ACDDD-D467-47D2-9814-7736C25586AE}"/>
              </a:ext>
            </a:extLst>
          </p:cNvPr>
          <p:cNvSpPr/>
          <p:nvPr/>
        </p:nvSpPr>
        <p:spPr>
          <a:xfrm>
            <a:off x="4062018" y="2890849"/>
            <a:ext cx="2743200" cy="1071551"/>
          </a:xfrm>
          <a:prstGeom prst="rect">
            <a:avLst/>
          </a:prstGeom>
          <a:solidFill>
            <a:schemeClr val="accent2">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A016AF-CBBB-4071-AB16-736306AA4E08}"/>
              </a:ext>
            </a:extLst>
          </p:cNvPr>
          <p:cNvSpPr/>
          <p:nvPr/>
        </p:nvSpPr>
        <p:spPr>
          <a:xfrm>
            <a:off x="2590800" y="4081334"/>
            <a:ext cx="5669280" cy="457199"/>
          </a:xfrm>
          <a:prstGeom prst="rect">
            <a:avLst/>
          </a:prstGeom>
          <a:solidFill>
            <a:schemeClr val="accent2">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3BE85C-69E6-41B4-BB97-A9A6EB003243}"/>
              </a:ext>
            </a:extLst>
          </p:cNvPr>
          <p:cNvSpPr/>
          <p:nvPr/>
        </p:nvSpPr>
        <p:spPr>
          <a:xfrm>
            <a:off x="3326409" y="4668982"/>
            <a:ext cx="4206240" cy="457200"/>
          </a:xfrm>
          <a:prstGeom prst="rect">
            <a:avLst/>
          </a:prstGeom>
          <a:solidFill>
            <a:schemeClr val="tx2">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341FB3-7084-46D4-A338-D2C2F80CC879}"/>
              </a:ext>
            </a:extLst>
          </p:cNvPr>
          <p:cNvSpPr/>
          <p:nvPr/>
        </p:nvSpPr>
        <p:spPr>
          <a:xfrm>
            <a:off x="2601951" y="5246650"/>
            <a:ext cx="4206240" cy="457199"/>
          </a:xfrm>
          <a:prstGeom prst="rect">
            <a:avLst/>
          </a:prstGeom>
          <a:solidFill>
            <a:schemeClr val="accent3">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02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7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4-9</a:t>
            </a:r>
          </a:p>
        </p:txBody>
      </p:sp>
      <p:sp>
        <p:nvSpPr>
          <p:cNvPr id="4" name="Title 1"/>
          <p:cNvSpPr>
            <a:spLocks noGrp="1"/>
          </p:cNvSpPr>
          <p:nvPr>
            <p:ph type="title"/>
          </p:nvPr>
        </p:nvSpPr>
        <p:spPr>
          <a:xfrm>
            <a:off x="1447800" y="274638"/>
            <a:ext cx="7467600" cy="1143000"/>
          </a:xfrm>
        </p:spPr>
        <p:txBody>
          <a:bodyPr>
            <a:normAutofit/>
          </a:bodyPr>
          <a:lstStyle/>
          <a:p>
            <a:pPr algn="l"/>
            <a:r>
              <a:rPr lang="en-US" b="1" dirty="0">
                <a:solidFill>
                  <a:srgbClr val="C00000"/>
                </a:solidFill>
                <a:latin typeface="Arial" panose="020B0604020202020204" pitchFamily="34" charset="0"/>
                <a:cs typeface="Arial" panose="020B0604020202020204" pitchFamily="34" charset="0"/>
              </a:rPr>
              <a:t>Basic Feedback Options</a:t>
            </a:r>
          </a:p>
        </p:txBody>
      </p:sp>
      <p:sp>
        <p:nvSpPr>
          <p:cNvPr id="2" name="TextBox 1"/>
          <p:cNvSpPr txBox="1"/>
          <p:nvPr/>
        </p:nvSpPr>
        <p:spPr>
          <a:xfrm>
            <a:off x="1447800" y="1524000"/>
            <a:ext cx="1790700" cy="3770263"/>
          </a:xfrm>
          <a:prstGeom prst="rect">
            <a:avLst/>
          </a:prstGeom>
          <a:noFill/>
        </p:spPr>
        <p:txBody>
          <a:bodyPr wrap="square" rtlCol="0">
            <a:spAutoFit/>
          </a:bodyPr>
          <a:lstStyle/>
          <a:p>
            <a:pPr>
              <a:spcAft>
                <a:spcPts val="600"/>
              </a:spcAft>
            </a:pPr>
            <a:r>
              <a:rPr lang="en-US" sz="2800" b="1" dirty="0">
                <a:solidFill>
                  <a:schemeClr val="accent1">
                    <a:lumMod val="75000"/>
                  </a:schemeClr>
                </a:solidFill>
              </a:rPr>
              <a:t>Option 1. </a:t>
            </a:r>
            <a:br>
              <a:rPr lang="en-US" sz="2800" b="1" dirty="0">
                <a:solidFill>
                  <a:schemeClr val="accent1">
                    <a:lumMod val="75000"/>
                  </a:schemeClr>
                </a:solidFill>
              </a:rPr>
            </a:br>
            <a:r>
              <a:rPr lang="en-US" sz="2800" b="1" dirty="0">
                <a:solidFill>
                  <a:schemeClr val="accent1">
                    <a:lumMod val="75000"/>
                  </a:schemeClr>
                </a:solidFill>
              </a:rPr>
              <a:t>  </a:t>
            </a:r>
          </a:p>
          <a:p>
            <a:pPr>
              <a:spcAft>
                <a:spcPts val="600"/>
              </a:spcAft>
            </a:pPr>
            <a:r>
              <a:rPr lang="en-US" sz="2800" b="1" dirty="0">
                <a:solidFill>
                  <a:schemeClr val="accent1">
                    <a:lumMod val="75000"/>
                  </a:schemeClr>
                </a:solidFill>
              </a:rPr>
              <a:t>Option 2.</a:t>
            </a:r>
            <a:br>
              <a:rPr lang="en-US" sz="2800" b="1" dirty="0">
                <a:solidFill>
                  <a:schemeClr val="accent1">
                    <a:lumMod val="75000"/>
                  </a:schemeClr>
                </a:solidFill>
              </a:rPr>
            </a:br>
            <a:br>
              <a:rPr lang="en-US" sz="2800" b="1" dirty="0">
                <a:solidFill>
                  <a:schemeClr val="accent1">
                    <a:lumMod val="75000"/>
                  </a:schemeClr>
                </a:solidFill>
              </a:rPr>
            </a:br>
            <a:endParaRPr lang="en-US" sz="2800" b="1" dirty="0">
              <a:solidFill>
                <a:schemeClr val="accent1">
                  <a:lumMod val="75000"/>
                </a:schemeClr>
              </a:solidFill>
            </a:endParaRPr>
          </a:p>
          <a:p>
            <a:pPr>
              <a:spcAft>
                <a:spcPts val="600"/>
              </a:spcAft>
            </a:pPr>
            <a:r>
              <a:rPr lang="en-US" sz="2800" b="1" dirty="0">
                <a:solidFill>
                  <a:schemeClr val="accent1">
                    <a:lumMod val="75000"/>
                  </a:schemeClr>
                </a:solidFill>
              </a:rPr>
              <a:t>Option 3.</a:t>
            </a:r>
            <a:br>
              <a:rPr lang="en-US" sz="2800" b="1" dirty="0">
                <a:solidFill>
                  <a:schemeClr val="accent1">
                    <a:lumMod val="75000"/>
                  </a:schemeClr>
                </a:solidFill>
              </a:rPr>
            </a:br>
            <a:endParaRPr lang="en-US" sz="2800" b="1" dirty="0">
              <a:solidFill>
                <a:schemeClr val="accent1">
                  <a:lumMod val="75000"/>
                </a:schemeClr>
              </a:solidFill>
            </a:endParaRPr>
          </a:p>
          <a:p>
            <a:pPr>
              <a:spcAft>
                <a:spcPts val="600"/>
              </a:spcAft>
            </a:pPr>
            <a:r>
              <a:rPr lang="en-US" sz="2800" b="1" dirty="0">
                <a:solidFill>
                  <a:schemeClr val="accent1">
                    <a:lumMod val="75000"/>
                  </a:schemeClr>
                </a:solidFill>
              </a:rPr>
              <a:t>Option 4.</a:t>
            </a:r>
          </a:p>
        </p:txBody>
      </p:sp>
      <p:sp>
        <p:nvSpPr>
          <p:cNvPr id="5" name="TextBox 4"/>
          <p:cNvSpPr txBox="1"/>
          <p:nvPr/>
        </p:nvSpPr>
        <p:spPr>
          <a:xfrm>
            <a:off x="2971800" y="1524000"/>
            <a:ext cx="5524500" cy="4201150"/>
          </a:xfrm>
          <a:prstGeom prst="rect">
            <a:avLst/>
          </a:prstGeom>
          <a:noFill/>
        </p:spPr>
        <p:txBody>
          <a:bodyPr wrap="square" rtlCol="0">
            <a:spAutoFit/>
          </a:bodyPr>
          <a:lstStyle/>
          <a:p>
            <a:pPr>
              <a:spcAft>
                <a:spcPts val="600"/>
              </a:spcAft>
            </a:pPr>
            <a:r>
              <a:rPr lang="en-US" sz="2800" b="1" dirty="0"/>
              <a:t>Positive Feedback:</a:t>
            </a:r>
            <a:r>
              <a:rPr lang="en-US" sz="2800" dirty="0"/>
              <a:t> Increases the likelihood behavior will continue</a:t>
            </a:r>
          </a:p>
          <a:p>
            <a:pPr>
              <a:spcAft>
                <a:spcPts val="600"/>
              </a:spcAft>
            </a:pPr>
            <a:r>
              <a:rPr lang="en-US" sz="2800" b="1" dirty="0"/>
              <a:t>Constructive Feedback:</a:t>
            </a:r>
            <a:r>
              <a:rPr lang="en-US" sz="2800" dirty="0"/>
              <a:t> Increases the likelihood behavior will stop or change</a:t>
            </a:r>
            <a:endParaRPr lang="en-US" sz="2800" b="1" dirty="0"/>
          </a:p>
          <a:p>
            <a:pPr>
              <a:spcAft>
                <a:spcPts val="600"/>
              </a:spcAft>
            </a:pPr>
            <a:r>
              <a:rPr lang="en-US" sz="2800" b="1" dirty="0"/>
              <a:t>Negative Feedback:</a:t>
            </a:r>
            <a:r>
              <a:rPr lang="en-US" sz="2800" dirty="0"/>
              <a:t> Hurts feelings and motivation</a:t>
            </a:r>
            <a:endParaRPr lang="en-US" sz="2800" b="1" dirty="0"/>
          </a:p>
          <a:p>
            <a:pPr>
              <a:spcAft>
                <a:spcPts val="600"/>
              </a:spcAft>
            </a:pPr>
            <a:r>
              <a:rPr lang="en-US" sz="2800" b="1" dirty="0"/>
              <a:t>No Feedback:</a:t>
            </a:r>
            <a:r>
              <a:rPr lang="en-US" sz="2800" dirty="0"/>
              <a:t> Makes the outcome uncertain</a:t>
            </a:r>
            <a:endParaRPr lang="en-US" sz="2800" b="1" dirty="0"/>
          </a:p>
        </p:txBody>
      </p:sp>
    </p:spTree>
    <p:extLst>
      <p:ext uri="{BB962C8B-B14F-4D97-AF65-F5344CB8AC3E}">
        <p14:creationId xmlns:p14="http://schemas.microsoft.com/office/powerpoint/2010/main" val="347972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3909-D48C-42B5-BF01-6B1E5C553E0C}"/>
              </a:ext>
            </a:extLst>
          </p:cNvPr>
          <p:cNvSpPr>
            <a:spLocks noGrp="1"/>
          </p:cNvSpPr>
          <p:nvPr>
            <p:ph type="title"/>
          </p:nvPr>
        </p:nvSpPr>
        <p:spPr>
          <a:xfrm>
            <a:off x="2438400" y="1158997"/>
            <a:ext cx="3810000" cy="905472"/>
          </a:xfrm>
        </p:spPr>
        <p:txBody>
          <a:bodyPr>
            <a:normAutofit/>
          </a:bodyPr>
          <a:lstStyle/>
          <a:p>
            <a:pPr algn="l"/>
            <a:r>
              <a:rPr lang="en-US" sz="2400" b="1" dirty="0">
                <a:solidFill>
                  <a:srgbClr val="C00000"/>
                </a:solidFill>
              </a:rPr>
              <a:t>For Desirable behavior </a:t>
            </a:r>
            <a:r>
              <a:rPr lang="en-US" sz="2400" b="1" dirty="0">
                <a:solidFill>
                  <a:srgbClr val="C00000"/>
                </a:solidFill>
                <a:sym typeface="Symbol" panose="05050102010706020507" pitchFamily="18" charset="2"/>
              </a:rPr>
              <a:t></a:t>
            </a:r>
            <a:br>
              <a:rPr lang="en-US" sz="2400" b="1" dirty="0">
                <a:solidFill>
                  <a:srgbClr val="C00000"/>
                </a:solidFill>
                <a:sym typeface="Symbol" panose="05050102010706020507" pitchFamily="18" charset="2"/>
              </a:rPr>
            </a:br>
            <a:r>
              <a:rPr lang="en-US" sz="2400" b="1" dirty="0">
                <a:solidFill>
                  <a:srgbClr val="C00000"/>
                </a:solidFill>
                <a:sym typeface="Symbol" panose="05050102010706020507" pitchFamily="18" charset="2"/>
              </a:rPr>
              <a:t>Positive Feedback</a:t>
            </a:r>
            <a:endParaRPr lang="en-US" sz="2400" b="1" dirty="0">
              <a:solidFill>
                <a:srgbClr val="C00000"/>
              </a:solidFill>
            </a:endParaRPr>
          </a:p>
        </p:txBody>
      </p:sp>
      <p:sp>
        <p:nvSpPr>
          <p:cNvPr id="5" name="Title 1">
            <a:extLst>
              <a:ext uri="{FF2B5EF4-FFF2-40B4-BE49-F238E27FC236}">
                <a16:creationId xmlns:a16="http://schemas.microsoft.com/office/drawing/2014/main" id="{98382786-13AE-4D64-8B99-07F95987EB16}"/>
              </a:ext>
            </a:extLst>
          </p:cNvPr>
          <p:cNvSpPr txBox="1">
            <a:spLocks/>
          </p:cNvSpPr>
          <p:nvPr/>
        </p:nvSpPr>
        <p:spPr>
          <a:xfrm>
            <a:off x="4268144" y="5410200"/>
            <a:ext cx="3732856" cy="990600"/>
          </a:xfrm>
          <a:prstGeom prst="rect">
            <a:avLst/>
          </a:prstGeom>
          <a:ln w="28575">
            <a:noFill/>
          </a:ln>
        </p:spPr>
        <p:txBody>
          <a:bodyPr vert="horz" lIns="91440" tIns="45720" rIns="91440" bIns="45720" rtlCol="0" anchor="ctr">
            <a:noAutofit/>
          </a:bodyPr>
          <a:lstStyle>
            <a:lvl1pPr algn="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C00000"/>
                </a:solidFill>
              </a:rPr>
              <a:t>For Undesirable behavior </a:t>
            </a:r>
            <a:r>
              <a:rPr lang="en-US" sz="2400" b="1" dirty="0">
                <a:solidFill>
                  <a:srgbClr val="C00000"/>
                </a:solidFill>
                <a:sym typeface="Symbol" panose="05050102010706020507" pitchFamily="18" charset="2"/>
              </a:rPr>
              <a:t></a:t>
            </a:r>
            <a:br>
              <a:rPr lang="en-US" sz="2400" b="1" dirty="0">
                <a:solidFill>
                  <a:srgbClr val="C00000"/>
                </a:solidFill>
                <a:sym typeface="Symbol" panose="05050102010706020507" pitchFamily="18" charset="2"/>
              </a:rPr>
            </a:br>
            <a:r>
              <a:rPr lang="en-US" sz="2400" b="1" dirty="0">
                <a:solidFill>
                  <a:srgbClr val="C00000"/>
                </a:solidFill>
                <a:sym typeface="Symbol" panose="05050102010706020507" pitchFamily="18" charset="2"/>
              </a:rPr>
              <a:t>Constructive Feedback</a:t>
            </a:r>
            <a:endParaRPr lang="en-US" sz="2400" b="1" dirty="0">
              <a:solidFill>
                <a:srgbClr val="C00000"/>
              </a:solidFill>
            </a:endParaRPr>
          </a:p>
        </p:txBody>
      </p:sp>
      <p:pic>
        <p:nvPicPr>
          <p:cNvPr id="13" name="Picture 12">
            <a:extLst>
              <a:ext uri="{FF2B5EF4-FFF2-40B4-BE49-F238E27FC236}">
                <a16:creationId xmlns:a16="http://schemas.microsoft.com/office/drawing/2014/main" id="{9FA2A54D-71C8-449A-AED7-343DE9DB815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696"/>
          <a:stretch/>
        </p:blipFill>
        <p:spPr>
          <a:xfrm>
            <a:off x="2525751" y="2088812"/>
            <a:ext cx="5321905" cy="3352800"/>
          </a:xfrm>
          <a:prstGeom prst="rect">
            <a:avLst/>
          </a:prstGeom>
        </p:spPr>
      </p:pic>
      <p:sp>
        <p:nvSpPr>
          <p:cNvPr id="18" name="TextBox 17">
            <a:extLst>
              <a:ext uri="{FF2B5EF4-FFF2-40B4-BE49-F238E27FC236}">
                <a16:creationId xmlns:a16="http://schemas.microsoft.com/office/drawing/2014/main" id="{F420A373-2A24-45B1-B12D-E1C15D14C5F3}"/>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4-10</a:t>
            </a:r>
          </a:p>
        </p:txBody>
      </p:sp>
      <p:sp>
        <p:nvSpPr>
          <p:cNvPr id="19" name="Title 1">
            <a:extLst>
              <a:ext uri="{FF2B5EF4-FFF2-40B4-BE49-F238E27FC236}">
                <a16:creationId xmlns:a16="http://schemas.microsoft.com/office/drawing/2014/main" id="{9130FC5E-3471-4498-AFA9-3B51CF3A5D1C}"/>
              </a:ext>
            </a:extLst>
          </p:cNvPr>
          <p:cNvSpPr txBox="1">
            <a:spLocks/>
          </p:cNvSpPr>
          <p:nvPr/>
        </p:nvSpPr>
        <p:spPr>
          <a:xfrm>
            <a:off x="1431074" y="228600"/>
            <a:ext cx="7408126" cy="990600"/>
          </a:xfrm>
          <a:prstGeom prst="rect">
            <a:avLst/>
          </a:prstGeom>
          <a:ln w="28575">
            <a:noFill/>
          </a:ln>
        </p:spPr>
        <p:txBody>
          <a:bodyPr vert="horz" lIns="91440" tIns="45720" rIns="91440" bIns="45720" rtlCol="0" anchor="ctr">
            <a:normAutofit/>
          </a:bodyPr>
          <a:lstStyle>
            <a:lvl1pPr algn="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a:solidFill>
                  <a:srgbClr val="002060"/>
                </a:solidFill>
              </a:rPr>
              <a:t>Positive and Constructive Feedback</a:t>
            </a:r>
          </a:p>
        </p:txBody>
      </p:sp>
    </p:spTree>
    <p:extLst>
      <p:ext uri="{BB962C8B-B14F-4D97-AF65-F5344CB8AC3E}">
        <p14:creationId xmlns:p14="http://schemas.microsoft.com/office/powerpoint/2010/main" val="100350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a:bodyPr>
          <a:lstStyle/>
          <a:p>
            <a:pPr algn="l"/>
            <a:r>
              <a:rPr lang="en-US" b="1" dirty="0">
                <a:solidFill>
                  <a:srgbClr val="C00000"/>
                </a:solidFill>
              </a:rPr>
              <a:t>Management</a:t>
            </a:r>
          </a:p>
        </p:txBody>
      </p:sp>
      <p:sp>
        <p:nvSpPr>
          <p:cNvPr id="3" name="TextBox 2"/>
          <p:cNvSpPr txBox="1"/>
          <p:nvPr/>
        </p:nvSpPr>
        <p:spPr>
          <a:xfrm>
            <a:off x="1524000" y="1600200"/>
            <a:ext cx="7315200" cy="4308872"/>
          </a:xfrm>
          <a:prstGeom prst="rect">
            <a:avLst/>
          </a:prstGeom>
          <a:noFill/>
        </p:spPr>
        <p:txBody>
          <a:bodyPr wrap="square" rtlCol="0">
            <a:spAutoFit/>
          </a:bodyPr>
          <a:lstStyle/>
          <a:p>
            <a:pPr>
              <a:spcAft>
                <a:spcPts val="1200"/>
              </a:spcAft>
            </a:pPr>
            <a:r>
              <a:rPr lang="en-US" sz="3200" dirty="0"/>
              <a:t>Elements of </a:t>
            </a:r>
            <a:r>
              <a:rPr lang="en-US" sz="3200" dirty="0">
                <a:solidFill>
                  <a:srgbClr val="C00000"/>
                </a:solidFill>
              </a:rPr>
              <a:t>management</a:t>
            </a:r>
            <a:r>
              <a:rPr lang="en-US" sz="3200" dirty="0"/>
              <a:t> include:</a:t>
            </a:r>
          </a:p>
          <a:p>
            <a:pPr marL="342900" indent="-239713">
              <a:spcAft>
                <a:spcPts val="1200"/>
              </a:spcAft>
              <a:buClr>
                <a:srgbClr val="C00000"/>
              </a:buClr>
              <a:buFont typeface="Arial" panose="020B0604020202020204" pitchFamily="34" charset="0"/>
              <a:buChar char="•"/>
            </a:pPr>
            <a:r>
              <a:rPr lang="en-US" sz="3200" dirty="0"/>
              <a:t>Defining each employee’s tasks or roles</a:t>
            </a:r>
          </a:p>
          <a:p>
            <a:pPr marL="342900" indent="-239713">
              <a:spcAft>
                <a:spcPts val="1200"/>
              </a:spcAft>
              <a:buClr>
                <a:srgbClr val="C00000"/>
              </a:buClr>
              <a:buFont typeface="Arial" panose="020B0604020202020204" pitchFamily="34" charset="0"/>
              <a:buChar char="•"/>
            </a:pPr>
            <a:r>
              <a:rPr lang="en-US" sz="3200" dirty="0"/>
              <a:t>Checking up on their work</a:t>
            </a:r>
          </a:p>
          <a:p>
            <a:pPr marL="342900" indent="-239713">
              <a:spcAft>
                <a:spcPts val="1200"/>
              </a:spcAft>
              <a:buClr>
                <a:srgbClr val="C00000"/>
              </a:buClr>
              <a:buFont typeface="Arial" panose="020B0604020202020204" pitchFamily="34" charset="0"/>
              <a:buChar char="•"/>
            </a:pPr>
            <a:r>
              <a:rPr lang="en-US" sz="3200" dirty="0"/>
              <a:t>Giving instruction</a:t>
            </a:r>
          </a:p>
          <a:p>
            <a:pPr marL="342900" indent="-239713">
              <a:spcAft>
                <a:spcPts val="1200"/>
              </a:spcAft>
              <a:buClr>
                <a:srgbClr val="C00000"/>
              </a:buClr>
              <a:buFont typeface="Arial" panose="020B0604020202020204" pitchFamily="34" charset="0"/>
              <a:buChar char="•"/>
            </a:pPr>
            <a:r>
              <a:rPr lang="en-US" sz="3200" dirty="0"/>
              <a:t>Correcting employees when they make errors</a:t>
            </a:r>
          </a:p>
          <a:p>
            <a:pPr marL="342900" indent="-239713">
              <a:buClr>
                <a:srgbClr val="C00000"/>
              </a:buClr>
              <a:buFont typeface="Arial" panose="020B0604020202020204" pitchFamily="34" charset="0"/>
              <a:buChar char="•"/>
            </a:pPr>
            <a:r>
              <a:rPr lang="en-US" sz="3200" dirty="0"/>
              <a:t>Tracking information about results</a:t>
            </a:r>
          </a:p>
        </p:txBody>
      </p:sp>
      <p:sp>
        <p:nvSpPr>
          <p:cNvPr id="4" name="TextBox 3"/>
          <p:cNvSpPr txBox="1"/>
          <p:nvPr/>
        </p:nvSpPr>
        <p:spPr>
          <a:xfrm>
            <a:off x="8196470" y="6458778"/>
            <a:ext cx="495300" cy="381000"/>
          </a:xfrm>
          <a:prstGeom prst="rect">
            <a:avLst/>
          </a:prstGeom>
          <a:noFill/>
        </p:spPr>
        <p:txBody>
          <a:bodyPr wrap="square" rtlCol="0">
            <a:spAutoFit/>
          </a:bodyPr>
          <a:lstStyle/>
          <a:p>
            <a:r>
              <a:rPr lang="en-US" dirty="0">
                <a:solidFill>
                  <a:schemeClr val="bg1"/>
                </a:solidFill>
              </a:rPr>
              <a:t>1-4</a:t>
            </a:r>
          </a:p>
        </p:txBody>
      </p:sp>
    </p:spTree>
    <p:extLst>
      <p:ext uri="{BB962C8B-B14F-4D97-AF65-F5344CB8AC3E}">
        <p14:creationId xmlns:p14="http://schemas.microsoft.com/office/powerpoint/2010/main" val="484317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92AF-EA81-420E-AF7A-5B1ABFBD4BBC}"/>
              </a:ext>
            </a:extLst>
          </p:cNvPr>
          <p:cNvSpPr>
            <a:spLocks noGrp="1"/>
          </p:cNvSpPr>
          <p:nvPr>
            <p:ph type="title"/>
          </p:nvPr>
        </p:nvSpPr>
        <p:spPr>
          <a:xfrm>
            <a:off x="1447800" y="274638"/>
            <a:ext cx="7239000" cy="1143000"/>
          </a:xfrm>
        </p:spPr>
        <p:txBody>
          <a:bodyPr/>
          <a:lstStyle/>
          <a:p>
            <a:pPr algn="l"/>
            <a:r>
              <a:rPr lang="en-US" b="1" dirty="0">
                <a:solidFill>
                  <a:srgbClr val="002060"/>
                </a:solidFill>
              </a:rPr>
              <a:t>Negative Feedback</a:t>
            </a:r>
          </a:p>
        </p:txBody>
      </p:sp>
      <p:pic>
        <p:nvPicPr>
          <p:cNvPr id="3" name="Picture 2">
            <a:extLst>
              <a:ext uri="{FF2B5EF4-FFF2-40B4-BE49-F238E27FC236}">
                <a16:creationId xmlns:a16="http://schemas.microsoft.com/office/drawing/2014/main" id="{61EB51DA-C18C-4631-80AE-A9E15FD5AE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76401" y="1719072"/>
            <a:ext cx="3657600" cy="3462528"/>
          </a:xfrm>
          <a:prstGeom prst="rect">
            <a:avLst/>
          </a:prstGeom>
        </p:spPr>
      </p:pic>
      <p:sp>
        <p:nvSpPr>
          <p:cNvPr id="4" name="TextBox 3">
            <a:extLst>
              <a:ext uri="{FF2B5EF4-FFF2-40B4-BE49-F238E27FC236}">
                <a16:creationId xmlns:a16="http://schemas.microsoft.com/office/drawing/2014/main" id="{B23E82C6-C88F-4811-824E-03185BB52C0C}"/>
              </a:ext>
            </a:extLst>
          </p:cNvPr>
          <p:cNvSpPr txBox="1"/>
          <p:nvPr/>
        </p:nvSpPr>
        <p:spPr>
          <a:xfrm>
            <a:off x="5638800" y="1947672"/>
            <a:ext cx="3276600" cy="2677656"/>
          </a:xfrm>
          <a:prstGeom prst="rect">
            <a:avLst/>
          </a:prstGeom>
          <a:noFill/>
        </p:spPr>
        <p:txBody>
          <a:bodyPr wrap="square" rtlCol="0">
            <a:spAutoFit/>
          </a:bodyPr>
          <a:lstStyle/>
          <a:p>
            <a:r>
              <a:rPr lang="en-US" sz="2800" dirty="0"/>
              <a:t>Classic </a:t>
            </a:r>
            <a:r>
              <a:rPr lang="en-US" sz="2800" i="1" dirty="0">
                <a:solidFill>
                  <a:srgbClr val="C00000"/>
                </a:solidFill>
              </a:rPr>
              <a:t>negative feedback</a:t>
            </a:r>
            <a:r>
              <a:rPr lang="en-US" sz="2800" dirty="0">
                <a:solidFill>
                  <a:srgbClr val="C00000"/>
                </a:solidFill>
              </a:rPr>
              <a:t> </a:t>
            </a:r>
            <a:r>
              <a:rPr lang="en-US" sz="2800" dirty="0"/>
              <a:t>often fails to be constructive because it raises too many negative emotions.</a:t>
            </a:r>
          </a:p>
        </p:txBody>
      </p:sp>
      <p:sp>
        <p:nvSpPr>
          <p:cNvPr id="5" name="TextBox 4">
            <a:extLst>
              <a:ext uri="{FF2B5EF4-FFF2-40B4-BE49-F238E27FC236}">
                <a16:creationId xmlns:a16="http://schemas.microsoft.com/office/drawing/2014/main" id="{3D75102A-C7C9-4A2F-AF9E-A5550C35B1D1}"/>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4-11</a:t>
            </a:r>
          </a:p>
        </p:txBody>
      </p:sp>
    </p:spTree>
    <p:extLst>
      <p:ext uri="{BB962C8B-B14F-4D97-AF65-F5344CB8AC3E}">
        <p14:creationId xmlns:p14="http://schemas.microsoft.com/office/powerpoint/2010/main" val="2991029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A0EF-CCCC-4617-A2C5-8C5A72F0EE30}"/>
              </a:ext>
            </a:extLst>
          </p:cNvPr>
          <p:cNvSpPr>
            <a:spLocks noGrp="1"/>
          </p:cNvSpPr>
          <p:nvPr>
            <p:ph type="title"/>
          </p:nvPr>
        </p:nvSpPr>
        <p:spPr>
          <a:xfrm>
            <a:off x="1447800" y="274638"/>
            <a:ext cx="7239000" cy="868362"/>
          </a:xfrm>
        </p:spPr>
        <p:txBody>
          <a:bodyPr/>
          <a:lstStyle/>
          <a:p>
            <a:pPr algn="l"/>
            <a:r>
              <a:rPr lang="en-US" b="1" dirty="0">
                <a:solidFill>
                  <a:srgbClr val="002060"/>
                </a:solidFill>
              </a:rPr>
              <a:t>No Feedback</a:t>
            </a:r>
          </a:p>
        </p:txBody>
      </p:sp>
      <p:sp>
        <p:nvSpPr>
          <p:cNvPr id="3" name="TextBox 2">
            <a:extLst>
              <a:ext uri="{FF2B5EF4-FFF2-40B4-BE49-F238E27FC236}">
                <a16:creationId xmlns:a16="http://schemas.microsoft.com/office/drawing/2014/main" id="{9FBC1A01-2C64-4CA4-B11E-280522DC1AC8}"/>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4-12</a:t>
            </a:r>
          </a:p>
        </p:txBody>
      </p:sp>
      <p:pic>
        <p:nvPicPr>
          <p:cNvPr id="15" name="Picture 14">
            <a:extLst>
              <a:ext uri="{FF2B5EF4-FFF2-40B4-BE49-F238E27FC236}">
                <a16:creationId xmlns:a16="http://schemas.microsoft.com/office/drawing/2014/main" id="{9E635D5F-10CD-4501-9145-3C9C365BC14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69638" y="1182030"/>
            <a:ext cx="6544733" cy="3534156"/>
          </a:xfrm>
          <a:prstGeom prst="rect">
            <a:avLst/>
          </a:prstGeom>
        </p:spPr>
      </p:pic>
      <p:sp>
        <p:nvSpPr>
          <p:cNvPr id="16" name="TextBox 15">
            <a:extLst>
              <a:ext uri="{FF2B5EF4-FFF2-40B4-BE49-F238E27FC236}">
                <a16:creationId xmlns:a16="http://schemas.microsoft.com/office/drawing/2014/main" id="{156BFFDE-D30B-402B-BD81-3F6718D8F4E6}"/>
              </a:ext>
            </a:extLst>
          </p:cNvPr>
          <p:cNvSpPr txBox="1"/>
          <p:nvPr/>
        </p:nvSpPr>
        <p:spPr>
          <a:xfrm>
            <a:off x="1541760" y="4876800"/>
            <a:ext cx="7239000" cy="1292662"/>
          </a:xfrm>
          <a:prstGeom prst="rect">
            <a:avLst/>
          </a:prstGeom>
          <a:noFill/>
        </p:spPr>
        <p:txBody>
          <a:bodyPr wrap="square" rtlCol="0">
            <a:spAutoFit/>
          </a:bodyPr>
          <a:lstStyle/>
          <a:p>
            <a:r>
              <a:rPr lang="en-US" sz="2600" dirty="0"/>
              <a:t>Giving </a:t>
            </a:r>
            <a:r>
              <a:rPr lang="en-US" sz="2600" i="1" dirty="0"/>
              <a:t>no feedback </a:t>
            </a:r>
            <a:r>
              <a:rPr lang="en-US" sz="2600" dirty="0"/>
              <a:t>makes the outcome uncertain and undermines confidence in the leader. It also sends a signal that the task must not be important.</a:t>
            </a:r>
          </a:p>
        </p:txBody>
      </p:sp>
    </p:spTree>
    <p:extLst>
      <p:ext uri="{BB962C8B-B14F-4D97-AF65-F5344CB8AC3E}">
        <p14:creationId xmlns:p14="http://schemas.microsoft.com/office/powerpoint/2010/main" val="2000578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4-13</a:t>
            </a:r>
          </a:p>
        </p:txBody>
      </p:sp>
      <p:sp>
        <p:nvSpPr>
          <p:cNvPr id="4" name="Title 1"/>
          <p:cNvSpPr>
            <a:spLocks noGrp="1"/>
          </p:cNvSpPr>
          <p:nvPr>
            <p:ph type="title"/>
          </p:nvPr>
        </p:nvSpPr>
        <p:spPr>
          <a:xfrm>
            <a:off x="1447800" y="274638"/>
            <a:ext cx="7467600" cy="868362"/>
          </a:xfrm>
        </p:spPr>
        <p:txBody>
          <a:bodyPr>
            <a:normAutofit/>
          </a:bodyPr>
          <a:lstStyle/>
          <a:p>
            <a:pPr algn="l"/>
            <a:r>
              <a:rPr lang="en-US" b="1" dirty="0">
                <a:solidFill>
                  <a:srgbClr val="C00000"/>
                </a:solidFill>
                <a:latin typeface="Arial" panose="020B0604020202020204" pitchFamily="34" charset="0"/>
                <a:cs typeface="Arial" panose="020B0604020202020204" pitchFamily="34" charset="0"/>
              </a:rPr>
              <a:t>Good Feedback Is…</a:t>
            </a:r>
          </a:p>
        </p:txBody>
      </p:sp>
      <p:sp>
        <p:nvSpPr>
          <p:cNvPr id="5" name="TextBox 4"/>
          <p:cNvSpPr txBox="1"/>
          <p:nvPr/>
        </p:nvSpPr>
        <p:spPr>
          <a:xfrm>
            <a:off x="1524000" y="1295400"/>
            <a:ext cx="6896100" cy="4862870"/>
          </a:xfrm>
          <a:prstGeom prst="rect">
            <a:avLst/>
          </a:prstGeom>
          <a:noFill/>
        </p:spPr>
        <p:txBody>
          <a:bodyPr wrap="square" rtlCol="0">
            <a:spAutoFit/>
          </a:bodyPr>
          <a:lstStyle/>
          <a:p>
            <a:pPr marL="457200" indent="-457200">
              <a:spcAft>
                <a:spcPts val="1200"/>
              </a:spcAft>
              <a:buClr>
                <a:srgbClr val="C00000"/>
              </a:buClr>
              <a:buFont typeface="Wingdings" panose="05000000000000000000" pitchFamily="2" charset="2"/>
              <a:buChar char="ü"/>
            </a:pPr>
            <a:r>
              <a:rPr lang="en-US" sz="3000" b="1" dirty="0"/>
              <a:t>Descriptive:</a:t>
            </a:r>
            <a:r>
              <a:rPr lang="en-US" sz="3000" dirty="0"/>
              <a:t> Describes performance, not inferences or opinions</a:t>
            </a:r>
          </a:p>
          <a:p>
            <a:pPr marL="457200" indent="-457200">
              <a:spcAft>
                <a:spcPts val="1200"/>
              </a:spcAft>
              <a:buClr>
                <a:srgbClr val="C00000"/>
              </a:buClr>
              <a:buFont typeface="Wingdings" panose="05000000000000000000" pitchFamily="2" charset="2"/>
              <a:buChar char="ü"/>
            </a:pPr>
            <a:r>
              <a:rPr lang="en-US" sz="3000" b="1" dirty="0"/>
              <a:t>Specific:</a:t>
            </a:r>
            <a:r>
              <a:rPr lang="en-US" sz="3000" dirty="0"/>
              <a:t> Provides details, not vague generalities</a:t>
            </a:r>
          </a:p>
          <a:p>
            <a:pPr marL="457200" indent="-457200">
              <a:spcAft>
                <a:spcPts val="1200"/>
              </a:spcAft>
              <a:buClr>
                <a:srgbClr val="C00000"/>
              </a:buClr>
              <a:buFont typeface="Wingdings" panose="05000000000000000000" pitchFamily="2" charset="2"/>
              <a:buChar char="ü"/>
            </a:pPr>
            <a:r>
              <a:rPr lang="en-US" sz="3000" b="1" dirty="0"/>
              <a:t>Constructive:</a:t>
            </a:r>
            <a:r>
              <a:rPr lang="en-US" sz="3000" dirty="0"/>
              <a:t> Provides guidance for future performance</a:t>
            </a:r>
          </a:p>
          <a:p>
            <a:pPr marL="457200" indent="-457200">
              <a:spcAft>
                <a:spcPts val="1200"/>
              </a:spcAft>
              <a:buClr>
                <a:srgbClr val="C00000"/>
              </a:buClr>
              <a:buFont typeface="Wingdings" panose="05000000000000000000" pitchFamily="2" charset="2"/>
              <a:buChar char="ü"/>
            </a:pPr>
            <a:r>
              <a:rPr lang="en-US" sz="3000" b="1" dirty="0"/>
              <a:t>Timely:</a:t>
            </a:r>
            <a:r>
              <a:rPr lang="en-US" sz="3000" dirty="0"/>
              <a:t> Feedback is given soon after performance for greatest impact</a:t>
            </a:r>
          </a:p>
          <a:p>
            <a:pPr marL="457200" indent="-457200">
              <a:spcAft>
                <a:spcPts val="600"/>
              </a:spcAft>
              <a:buClr>
                <a:srgbClr val="C00000"/>
              </a:buClr>
              <a:buFont typeface="Wingdings" panose="05000000000000000000" pitchFamily="2" charset="2"/>
              <a:buChar char="ü"/>
            </a:pPr>
            <a:r>
              <a:rPr lang="en-US" sz="3000" b="1" dirty="0"/>
              <a:t>Considerate:</a:t>
            </a:r>
            <a:r>
              <a:rPr lang="en-US" sz="3000" dirty="0"/>
              <a:t> Does not hurt feelings</a:t>
            </a:r>
            <a:endParaRPr lang="en-US" sz="3000" b="1" dirty="0"/>
          </a:p>
        </p:txBody>
      </p:sp>
    </p:spTree>
    <p:extLst>
      <p:ext uri="{BB962C8B-B14F-4D97-AF65-F5344CB8AC3E}">
        <p14:creationId xmlns:p14="http://schemas.microsoft.com/office/powerpoint/2010/main" val="2189001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2F3E-3C5C-497C-9579-723C24299509}"/>
              </a:ext>
            </a:extLst>
          </p:cNvPr>
          <p:cNvSpPr>
            <a:spLocks noGrp="1"/>
          </p:cNvSpPr>
          <p:nvPr>
            <p:ph type="title"/>
          </p:nvPr>
        </p:nvSpPr>
        <p:spPr>
          <a:xfrm>
            <a:off x="1447800" y="274638"/>
            <a:ext cx="7239000" cy="1143000"/>
          </a:xfrm>
        </p:spPr>
        <p:txBody>
          <a:bodyPr/>
          <a:lstStyle/>
          <a:p>
            <a:pPr algn="l"/>
            <a:r>
              <a:rPr lang="en-US" b="1" dirty="0">
                <a:solidFill>
                  <a:srgbClr val="002060"/>
                </a:solidFill>
              </a:rPr>
              <a:t>Positive Feedback</a:t>
            </a:r>
          </a:p>
        </p:txBody>
      </p:sp>
      <p:sp>
        <p:nvSpPr>
          <p:cNvPr id="3" name="TextBox 2">
            <a:extLst>
              <a:ext uri="{FF2B5EF4-FFF2-40B4-BE49-F238E27FC236}">
                <a16:creationId xmlns:a16="http://schemas.microsoft.com/office/drawing/2014/main" id="{035336D0-52AC-44C7-8A70-C70214CF8107}"/>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4-14</a:t>
            </a:r>
          </a:p>
        </p:txBody>
      </p:sp>
      <p:pic>
        <p:nvPicPr>
          <p:cNvPr id="17" name="Picture 16">
            <a:extLst>
              <a:ext uri="{FF2B5EF4-FFF2-40B4-BE49-F238E27FC236}">
                <a16:creationId xmlns:a16="http://schemas.microsoft.com/office/drawing/2014/main" id="{37BCA524-E08C-44D0-A73A-74BEAA8DC16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7400" y="1981200"/>
            <a:ext cx="2596076" cy="3202365"/>
          </a:xfrm>
          <a:prstGeom prst="rect">
            <a:avLst/>
          </a:prstGeom>
        </p:spPr>
      </p:pic>
      <p:sp>
        <p:nvSpPr>
          <p:cNvPr id="18" name="TextBox 17">
            <a:extLst>
              <a:ext uri="{FF2B5EF4-FFF2-40B4-BE49-F238E27FC236}">
                <a16:creationId xmlns:a16="http://schemas.microsoft.com/office/drawing/2014/main" id="{D3B24890-2485-4727-BBCC-130BD7FC890F}"/>
              </a:ext>
            </a:extLst>
          </p:cNvPr>
          <p:cNvSpPr txBox="1"/>
          <p:nvPr/>
        </p:nvSpPr>
        <p:spPr>
          <a:xfrm>
            <a:off x="1447800" y="1828800"/>
            <a:ext cx="4495800" cy="2862322"/>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en-US" sz="3200" dirty="0"/>
              <a:t>Reinforces behavior that helps the employee meet job objectives</a:t>
            </a:r>
          </a:p>
          <a:p>
            <a:pPr marL="285750" indent="-285750">
              <a:spcAft>
                <a:spcPts val="1200"/>
              </a:spcAft>
              <a:buFont typeface="Wingdings" panose="05000000000000000000" pitchFamily="2" charset="2"/>
              <a:buChar char="ü"/>
            </a:pPr>
            <a:r>
              <a:rPr lang="en-US" sz="3200" dirty="0"/>
              <a:t>Builds confidence</a:t>
            </a:r>
          </a:p>
          <a:p>
            <a:pPr marL="285750" indent="-285750">
              <a:buFont typeface="Wingdings" panose="05000000000000000000" pitchFamily="2" charset="2"/>
              <a:buChar char="ü"/>
            </a:pPr>
            <a:r>
              <a:rPr lang="en-US" sz="3200" dirty="0"/>
              <a:t>Enhances motivation</a:t>
            </a:r>
          </a:p>
        </p:txBody>
      </p:sp>
    </p:spTree>
    <p:extLst>
      <p:ext uri="{BB962C8B-B14F-4D97-AF65-F5344CB8AC3E}">
        <p14:creationId xmlns:p14="http://schemas.microsoft.com/office/powerpoint/2010/main" val="486933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4-15</a:t>
            </a:r>
          </a:p>
        </p:txBody>
      </p:sp>
      <p:sp>
        <p:nvSpPr>
          <p:cNvPr id="4" name="Title 1"/>
          <p:cNvSpPr>
            <a:spLocks noGrp="1"/>
          </p:cNvSpPr>
          <p:nvPr>
            <p:ph type="title"/>
          </p:nvPr>
        </p:nvSpPr>
        <p:spPr>
          <a:xfrm>
            <a:off x="1447800" y="503238"/>
            <a:ext cx="7467600" cy="1249362"/>
          </a:xfrm>
        </p:spPr>
        <p:txBody>
          <a:bodyPr>
            <a:normAutofit fontScale="90000"/>
          </a:bodyPr>
          <a:lstStyle/>
          <a:p>
            <a:pPr algn="ctr"/>
            <a:r>
              <a:rPr lang="en-US" b="1" dirty="0">
                <a:solidFill>
                  <a:srgbClr val="C00000"/>
                </a:solidFill>
                <a:latin typeface="Arial" panose="020B0604020202020204" pitchFamily="34" charset="0"/>
                <a:cs typeface="Arial" panose="020B0604020202020204" pitchFamily="34" charset="0"/>
              </a:rPr>
              <a:t>Ineffective Responses to Undesirable Behavior</a:t>
            </a:r>
          </a:p>
        </p:txBody>
      </p:sp>
      <p:sp>
        <p:nvSpPr>
          <p:cNvPr id="2" name="TextBox 1"/>
          <p:cNvSpPr txBox="1"/>
          <p:nvPr/>
        </p:nvSpPr>
        <p:spPr>
          <a:xfrm>
            <a:off x="2822944" y="2087701"/>
            <a:ext cx="4568456" cy="3170099"/>
          </a:xfrm>
          <a:prstGeom prst="rect">
            <a:avLst/>
          </a:prstGeom>
          <a:noFill/>
        </p:spPr>
        <p:txBody>
          <a:bodyPr wrap="square" rtlCol="0">
            <a:spAutoFit/>
          </a:bodyPr>
          <a:lstStyle/>
          <a:p>
            <a:pPr marL="457200" indent="-457200">
              <a:spcAft>
                <a:spcPts val="1200"/>
              </a:spcAft>
              <a:buClr>
                <a:srgbClr val="C00000"/>
              </a:buClr>
              <a:buFont typeface="Wingdings" panose="05000000000000000000" pitchFamily="2" charset="2"/>
              <a:buChar char="Ø"/>
            </a:pPr>
            <a:r>
              <a:rPr lang="en-US" sz="3200" dirty="0"/>
              <a:t>Avoiding Confrontation</a:t>
            </a:r>
          </a:p>
          <a:p>
            <a:pPr marL="457200" indent="-457200">
              <a:spcAft>
                <a:spcPts val="1200"/>
              </a:spcAft>
              <a:buClr>
                <a:srgbClr val="C00000"/>
              </a:buClr>
              <a:buFont typeface="Wingdings" panose="05000000000000000000" pitchFamily="2" charset="2"/>
              <a:buChar char="Ø"/>
            </a:pPr>
            <a:r>
              <a:rPr lang="en-US" sz="3200" dirty="0"/>
              <a:t>Overreacting</a:t>
            </a:r>
          </a:p>
          <a:p>
            <a:pPr marL="457200" indent="-457200">
              <a:spcAft>
                <a:spcPts val="1200"/>
              </a:spcAft>
              <a:buClr>
                <a:srgbClr val="C00000"/>
              </a:buClr>
              <a:buFont typeface="Wingdings" panose="05000000000000000000" pitchFamily="2" charset="2"/>
              <a:buChar char="Ø"/>
            </a:pPr>
            <a:r>
              <a:rPr lang="en-US" sz="3200" dirty="0"/>
              <a:t>Complaining</a:t>
            </a:r>
          </a:p>
          <a:p>
            <a:pPr marL="457200" indent="-457200">
              <a:spcAft>
                <a:spcPts val="1200"/>
              </a:spcAft>
              <a:buClr>
                <a:srgbClr val="C00000"/>
              </a:buClr>
              <a:buFont typeface="Wingdings" panose="05000000000000000000" pitchFamily="2" charset="2"/>
              <a:buChar char="Ø"/>
            </a:pPr>
            <a:r>
              <a:rPr lang="en-US" sz="3200" dirty="0"/>
              <a:t>Lecturing</a:t>
            </a:r>
          </a:p>
          <a:p>
            <a:pPr marL="457200" indent="-457200">
              <a:spcAft>
                <a:spcPts val="1200"/>
              </a:spcAft>
              <a:buClr>
                <a:srgbClr val="C00000"/>
              </a:buClr>
              <a:buFont typeface="Wingdings" panose="05000000000000000000" pitchFamily="2" charset="2"/>
              <a:buChar char="Ø"/>
            </a:pPr>
            <a:r>
              <a:rPr lang="en-US" sz="3200" dirty="0"/>
              <a:t>Padding</a:t>
            </a:r>
          </a:p>
        </p:txBody>
      </p:sp>
    </p:spTree>
    <p:extLst>
      <p:ext uri="{BB962C8B-B14F-4D97-AF65-F5344CB8AC3E}">
        <p14:creationId xmlns:p14="http://schemas.microsoft.com/office/powerpoint/2010/main" val="3542160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4-16</a:t>
            </a:r>
          </a:p>
        </p:txBody>
      </p:sp>
      <p:sp>
        <p:nvSpPr>
          <p:cNvPr id="4" name="Title 1"/>
          <p:cNvSpPr>
            <a:spLocks noGrp="1"/>
          </p:cNvSpPr>
          <p:nvPr>
            <p:ph type="title"/>
          </p:nvPr>
        </p:nvSpPr>
        <p:spPr>
          <a:xfrm>
            <a:off x="1447800" y="152400"/>
            <a:ext cx="7620000" cy="868362"/>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Giving Constructive Feedback</a:t>
            </a:r>
          </a:p>
        </p:txBody>
      </p:sp>
      <p:sp>
        <p:nvSpPr>
          <p:cNvPr id="2" name="TextBox 1"/>
          <p:cNvSpPr txBox="1"/>
          <p:nvPr/>
        </p:nvSpPr>
        <p:spPr>
          <a:xfrm>
            <a:off x="1485900" y="1066800"/>
            <a:ext cx="7581900" cy="5278368"/>
          </a:xfrm>
          <a:prstGeom prst="rect">
            <a:avLst/>
          </a:prstGeom>
          <a:noFill/>
        </p:spPr>
        <p:txBody>
          <a:bodyPr wrap="square" rtlCol="0">
            <a:spAutoFit/>
          </a:bodyPr>
          <a:lstStyle/>
          <a:p>
            <a:pPr>
              <a:spcAft>
                <a:spcPts val="600"/>
              </a:spcAft>
            </a:pPr>
            <a:r>
              <a:rPr lang="en-US" sz="2800" dirty="0"/>
              <a:t>Let the employee know:</a:t>
            </a:r>
          </a:p>
          <a:p>
            <a:pPr marL="457200" indent="-457200">
              <a:spcAft>
                <a:spcPts val="600"/>
              </a:spcAft>
              <a:buClr>
                <a:srgbClr val="C00000"/>
              </a:buClr>
              <a:buFont typeface="Wingdings" panose="05000000000000000000" pitchFamily="2" charset="2"/>
              <a:buChar char="ü"/>
            </a:pPr>
            <a:r>
              <a:rPr lang="en-US" sz="2800" dirty="0"/>
              <a:t>What </a:t>
            </a:r>
            <a:r>
              <a:rPr lang="en-US" sz="2800" i="1" dirty="0"/>
              <a:t>specific</a:t>
            </a:r>
            <a:r>
              <a:rPr lang="en-US" sz="2800" dirty="0"/>
              <a:t> behavior or result you don’t like and why</a:t>
            </a:r>
          </a:p>
          <a:p>
            <a:pPr marL="457200" indent="-457200">
              <a:buClr>
                <a:srgbClr val="C00000"/>
              </a:buClr>
              <a:buFont typeface="Wingdings" panose="05000000000000000000" pitchFamily="2" charset="2"/>
              <a:buChar char="ü"/>
            </a:pPr>
            <a:r>
              <a:rPr lang="en-US" sz="2800" dirty="0"/>
              <a:t>What you </a:t>
            </a:r>
            <a:r>
              <a:rPr lang="en-US" sz="2800" i="1" dirty="0"/>
              <a:t>want</a:t>
            </a:r>
            <a:r>
              <a:rPr lang="en-US" sz="2800" dirty="0"/>
              <a:t> and the benefit</a:t>
            </a:r>
          </a:p>
          <a:p>
            <a:pPr>
              <a:spcBef>
                <a:spcPts val="600"/>
              </a:spcBef>
              <a:spcAft>
                <a:spcPts val="600"/>
              </a:spcAft>
            </a:pPr>
            <a:r>
              <a:rPr lang="en-US" sz="2800" b="1" i="1" dirty="0"/>
              <a:t>Examples:</a:t>
            </a:r>
            <a:endParaRPr lang="en-US" sz="2800" dirty="0"/>
          </a:p>
          <a:p>
            <a:pPr marL="457200" indent="-457200">
              <a:spcAft>
                <a:spcPts val="600"/>
              </a:spcAft>
              <a:buClr>
                <a:srgbClr val="C00000"/>
              </a:buClr>
              <a:buFont typeface="Wingdings" panose="05000000000000000000" pitchFamily="2" charset="2"/>
              <a:buChar char="ü"/>
            </a:pPr>
            <a:r>
              <a:rPr lang="en-US" sz="2800" i="1" dirty="0"/>
              <a:t>“</a:t>
            </a:r>
            <a:r>
              <a:rPr lang="en-US" sz="2400" i="1" dirty="0"/>
              <a:t>I’m not happy that the project reports are a day late. This gets everyone off schedule and we miss our deadlines.”</a:t>
            </a:r>
          </a:p>
          <a:p>
            <a:pPr marL="457200" indent="-457200">
              <a:buClr>
                <a:srgbClr val="C00000"/>
              </a:buClr>
              <a:buFont typeface="Wingdings" panose="05000000000000000000" pitchFamily="2" charset="2"/>
              <a:buChar char="ü"/>
            </a:pPr>
            <a:r>
              <a:rPr lang="en-US" sz="2400" i="1" dirty="0"/>
              <a:t>“Don’t do as much review of the project once it is basically finished. This will enable us to meet our schedules and deadlines and it will be less review work on your part.”</a:t>
            </a:r>
          </a:p>
        </p:txBody>
      </p:sp>
    </p:spTree>
    <p:extLst>
      <p:ext uri="{BB962C8B-B14F-4D97-AF65-F5344CB8AC3E}">
        <p14:creationId xmlns:p14="http://schemas.microsoft.com/office/powerpoint/2010/main" val="587071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7F041-EF9F-4A5D-B317-B7E58895B8E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24600" y="1724966"/>
            <a:ext cx="2359152" cy="1571379"/>
          </a:xfrm>
          <a:prstGeom prst="rect">
            <a:avLst/>
          </a:prstGeom>
        </p:spPr>
      </p:pic>
      <p:pic>
        <p:nvPicPr>
          <p:cNvPr id="10" name="Picture 9">
            <a:extLst>
              <a:ext uri="{FF2B5EF4-FFF2-40B4-BE49-F238E27FC236}">
                <a16:creationId xmlns:a16="http://schemas.microsoft.com/office/drawing/2014/main" id="{B6CB0680-7E6F-4151-8B63-FC4C77B7903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52600" y="3534740"/>
            <a:ext cx="2604641" cy="1739900"/>
          </a:xfrm>
          <a:prstGeom prst="rect">
            <a:avLst/>
          </a:prstGeom>
        </p:spPr>
      </p:pic>
      <p:sp>
        <p:nvSpPr>
          <p:cNvPr id="11" name="Title 1">
            <a:extLst>
              <a:ext uri="{FF2B5EF4-FFF2-40B4-BE49-F238E27FC236}">
                <a16:creationId xmlns:a16="http://schemas.microsoft.com/office/drawing/2014/main" id="{D9B95BED-E79B-4F5B-99BA-8140E11EFD6C}"/>
              </a:ext>
            </a:extLst>
          </p:cNvPr>
          <p:cNvSpPr>
            <a:spLocks noGrp="1"/>
          </p:cNvSpPr>
          <p:nvPr>
            <p:ph type="title"/>
          </p:nvPr>
        </p:nvSpPr>
        <p:spPr>
          <a:xfrm>
            <a:off x="1447800" y="274638"/>
            <a:ext cx="7696200" cy="868362"/>
          </a:xfrm>
        </p:spPr>
        <p:txBody>
          <a:bodyPr>
            <a:normAutofit/>
          </a:bodyPr>
          <a:lstStyle/>
          <a:p>
            <a:pPr algn="l"/>
            <a:r>
              <a:rPr lang="en-US" sz="4200" b="1" dirty="0">
                <a:solidFill>
                  <a:srgbClr val="C00000"/>
                </a:solidFill>
                <a:latin typeface="Arial" panose="020B0604020202020204" pitchFamily="34" charset="0"/>
                <a:cs typeface="Arial" panose="020B0604020202020204" pitchFamily="34" charset="0"/>
              </a:rPr>
              <a:t>Constructive Feedback Tips</a:t>
            </a:r>
          </a:p>
        </p:txBody>
      </p:sp>
      <p:sp>
        <p:nvSpPr>
          <p:cNvPr id="12" name="TextBox 11">
            <a:extLst>
              <a:ext uri="{FF2B5EF4-FFF2-40B4-BE49-F238E27FC236}">
                <a16:creationId xmlns:a16="http://schemas.microsoft.com/office/drawing/2014/main" id="{5B866E19-CF5A-4EDE-ABFE-939EF2CD0CEC}"/>
              </a:ext>
            </a:extLst>
          </p:cNvPr>
          <p:cNvSpPr txBox="1"/>
          <p:nvPr/>
        </p:nvSpPr>
        <p:spPr>
          <a:xfrm>
            <a:off x="1600200" y="1634699"/>
            <a:ext cx="4876800" cy="1200329"/>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sz="2400" dirty="0"/>
              <a:t>Build a working relationship that facilitates open communication—talk often.</a:t>
            </a:r>
          </a:p>
        </p:txBody>
      </p:sp>
      <p:sp>
        <p:nvSpPr>
          <p:cNvPr id="13" name="TextBox 12">
            <a:extLst>
              <a:ext uri="{FF2B5EF4-FFF2-40B4-BE49-F238E27FC236}">
                <a16:creationId xmlns:a16="http://schemas.microsoft.com/office/drawing/2014/main" id="{3EF01E37-10A0-4E62-8969-2CA3E367DCBF}"/>
              </a:ext>
            </a:extLst>
          </p:cNvPr>
          <p:cNvSpPr txBox="1"/>
          <p:nvPr/>
        </p:nvSpPr>
        <p:spPr>
          <a:xfrm>
            <a:off x="4419600" y="3455075"/>
            <a:ext cx="4648200" cy="2031325"/>
          </a:xfrm>
          <a:prstGeom prst="rect">
            <a:avLst/>
          </a:prstGeom>
          <a:noFill/>
        </p:spPr>
        <p:txBody>
          <a:bodyPr wrap="square" rtlCol="0">
            <a:spAutoFit/>
          </a:bodyPr>
          <a:lstStyle/>
          <a:p>
            <a:pPr marL="285750" indent="-285750">
              <a:spcAft>
                <a:spcPts val="1800"/>
              </a:spcAft>
              <a:buClr>
                <a:srgbClr val="C00000"/>
              </a:buClr>
              <a:buFont typeface="Wingdings" panose="05000000000000000000" pitchFamily="2" charset="2"/>
              <a:buChar char="ü"/>
            </a:pPr>
            <a:r>
              <a:rPr lang="en-US" sz="2400" dirty="0"/>
              <a:t>Balance with positive feedback.</a:t>
            </a:r>
          </a:p>
          <a:p>
            <a:pPr marL="285750" indent="-285750">
              <a:spcAft>
                <a:spcPts val="1800"/>
              </a:spcAft>
              <a:buClr>
                <a:srgbClr val="C00000"/>
              </a:buClr>
              <a:buFont typeface="Wingdings" panose="05000000000000000000" pitchFamily="2" charset="2"/>
              <a:buChar char="ü"/>
            </a:pPr>
            <a:r>
              <a:rPr lang="en-US" sz="2400" dirty="0"/>
              <a:t>Prepare for the interaction (plan).</a:t>
            </a:r>
          </a:p>
          <a:p>
            <a:pPr marL="285750" indent="-285750">
              <a:buClr>
                <a:srgbClr val="C00000"/>
              </a:buClr>
              <a:buFont typeface="Wingdings" panose="05000000000000000000" pitchFamily="2" charset="2"/>
              <a:buChar char="ü"/>
            </a:pPr>
            <a:r>
              <a:rPr lang="en-US" sz="2400" dirty="0"/>
              <a:t>Consider how to deal with the employee’s reactions.</a:t>
            </a:r>
          </a:p>
        </p:txBody>
      </p:sp>
      <p:sp>
        <p:nvSpPr>
          <p:cNvPr id="14" name="TextBox 13">
            <a:extLst>
              <a:ext uri="{FF2B5EF4-FFF2-40B4-BE49-F238E27FC236}">
                <a16:creationId xmlns:a16="http://schemas.microsoft.com/office/drawing/2014/main" id="{C6750161-CFF0-4E9D-AC17-20DD0B887859}"/>
              </a:ext>
            </a:extLst>
          </p:cNvPr>
          <p:cNvSpPr txBox="1"/>
          <p:nvPr/>
        </p:nvSpPr>
        <p:spPr>
          <a:xfrm>
            <a:off x="1600200" y="2814935"/>
            <a:ext cx="4876800" cy="461665"/>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sz="2400" dirty="0"/>
              <a:t>Balance with positive feedback.</a:t>
            </a:r>
          </a:p>
        </p:txBody>
      </p:sp>
      <p:sp>
        <p:nvSpPr>
          <p:cNvPr id="15" name="TextBox 14">
            <a:extLst>
              <a:ext uri="{FF2B5EF4-FFF2-40B4-BE49-F238E27FC236}">
                <a16:creationId xmlns:a16="http://schemas.microsoft.com/office/drawing/2014/main" id="{230607D8-2B34-42D0-8A44-5DE5E52FAD2A}"/>
              </a:ext>
            </a:extLst>
          </p:cNvPr>
          <p:cNvSpPr txBox="1"/>
          <p:nvPr/>
        </p:nvSpPr>
        <p:spPr>
          <a:xfrm>
            <a:off x="1608667" y="5481935"/>
            <a:ext cx="6221590" cy="461665"/>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sz="2400" dirty="0"/>
              <a:t>Ensure privacy and a non-threatening setting.</a:t>
            </a:r>
          </a:p>
        </p:txBody>
      </p:sp>
      <p:sp>
        <p:nvSpPr>
          <p:cNvPr id="16" name="TextBox 15">
            <a:extLst>
              <a:ext uri="{FF2B5EF4-FFF2-40B4-BE49-F238E27FC236}">
                <a16:creationId xmlns:a16="http://schemas.microsoft.com/office/drawing/2014/main" id="{C324EB2F-F8D4-4F75-ABC0-DE5DD8769F5B}"/>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4-17</a:t>
            </a:r>
          </a:p>
        </p:txBody>
      </p:sp>
    </p:spTree>
    <p:extLst>
      <p:ext uri="{BB962C8B-B14F-4D97-AF65-F5344CB8AC3E}">
        <p14:creationId xmlns:p14="http://schemas.microsoft.com/office/powerpoint/2010/main" val="133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1143000"/>
            <a:ext cx="4572000" cy="45720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2362200"/>
            <a:ext cx="3657600" cy="3657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5" idx="0"/>
            <a:endCxn id="5" idx="2"/>
          </p:cNvCxnSpPr>
          <p:nvPr/>
        </p:nvCxnSpPr>
        <p:spPr>
          <a:xfrm>
            <a:off x="4800600" y="2362200"/>
            <a:ext cx="0" cy="3657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1"/>
            <a:endCxn id="5" idx="3"/>
          </p:cNvCxnSpPr>
          <p:nvPr/>
        </p:nvCxnSpPr>
        <p:spPr>
          <a:xfrm>
            <a:off x="2971800" y="4191000"/>
            <a:ext cx="3657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800600" y="1143000"/>
            <a:ext cx="0" cy="12192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29400" y="4191000"/>
            <a:ext cx="12192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05965" y="1219200"/>
            <a:ext cx="1274134" cy="830997"/>
          </a:xfrm>
          <a:prstGeom prst="rect">
            <a:avLst/>
          </a:prstGeom>
          <a:noFill/>
        </p:spPr>
        <p:txBody>
          <a:bodyPr wrap="square" rtlCol="0">
            <a:spAutoFit/>
          </a:bodyPr>
          <a:lstStyle/>
          <a:p>
            <a:pPr algn="ctr"/>
            <a:r>
              <a:rPr lang="en-US" sz="1600" b="1" dirty="0"/>
              <a:t>(Attitude/ Personality Mismatch)</a:t>
            </a:r>
          </a:p>
        </p:txBody>
      </p:sp>
      <p:sp>
        <p:nvSpPr>
          <p:cNvPr id="16" name="TextBox 15"/>
          <p:cNvSpPr txBox="1"/>
          <p:nvPr/>
        </p:nvSpPr>
        <p:spPr>
          <a:xfrm>
            <a:off x="5715000" y="1219200"/>
            <a:ext cx="1143000" cy="584775"/>
          </a:xfrm>
          <a:prstGeom prst="rect">
            <a:avLst/>
          </a:prstGeom>
          <a:noFill/>
        </p:spPr>
        <p:txBody>
          <a:bodyPr wrap="square" rtlCol="0">
            <a:spAutoFit/>
          </a:bodyPr>
          <a:lstStyle/>
          <a:p>
            <a:pPr algn="ctr"/>
            <a:r>
              <a:rPr lang="en-US" sz="1600" b="1" dirty="0"/>
              <a:t>(Complete</a:t>
            </a:r>
            <a:br>
              <a:rPr lang="en-US" sz="1600" b="1" dirty="0"/>
            </a:br>
            <a:r>
              <a:rPr lang="en-US" sz="1600" b="1" dirty="0"/>
              <a:t>Mismatch)</a:t>
            </a:r>
          </a:p>
        </p:txBody>
      </p:sp>
      <p:sp>
        <p:nvSpPr>
          <p:cNvPr id="17" name="TextBox 16"/>
          <p:cNvSpPr txBox="1"/>
          <p:nvPr/>
        </p:nvSpPr>
        <p:spPr>
          <a:xfrm>
            <a:off x="3462668" y="1982149"/>
            <a:ext cx="4364666" cy="707886"/>
          </a:xfrm>
          <a:prstGeom prst="rect">
            <a:avLst/>
          </a:prstGeom>
          <a:noFill/>
        </p:spPr>
        <p:txBody>
          <a:bodyPr wrap="square" rtlCol="0">
            <a:spAutoFit/>
          </a:bodyPr>
          <a:lstStyle/>
          <a:p>
            <a:r>
              <a:rPr lang="en-US" sz="2000" b="1" dirty="0"/>
              <a:t>Progressive Discipline or Reassignment</a:t>
            </a:r>
            <a:br>
              <a:rPr lang="en-US" sz="2000" b="1" dirty="0"/>
            </a:br>
            <a:r>
              <a:rPr lang="en-US" sz="2000" b="1" dirty="0"/>
              <a:t>			        Apply</a:t>
            </a:r>
          </a:p>
        </p:txBody>
      </p:sp>
      <p:sp>
        <p:nvSpPr>
          <p:cNvPr id="18" name="TextBox 17"/>
          <p:cNvSpPr txBox="1"/>
          <p:nvPr/>
        </p:nvSpPr>
        <p:spPr>
          <a:xfrm>
            <a:off x="6673701" y="4596825"/>
            <a:ext cx="1143000" cy="584775"/>
          </a:xfrm>
          <a:prstGeom prst="rect">
            <a:avLst/>
          </a:prstGeom>
          <a:noFill/>
        </p:spPr>
        <p:txBody>
          <a:bodyPr wrap="square" rtlCol="0">
            <a:spAutoFit/>
          </a:bodyPr>
          <a:lstStyle/>
          <a:p>
            <a:pPr algn="ctr"/>
            <a:r>
              <a:rPr lang="en-US" sz="1600" b="1" dirty="0"/>
              <a:t>(Skill</a:t>
            </a:r>
            <a:br>
              <a:rPr lang="en-US" sz="1600" b="1" dirty="0"/>
            </a:br>
            <a:r>
              <a:rPr lang="en-US" sz="1600" b="1" dirty="0"/>
              <a:t>Mismatch)</a:t>
            </a:r>
          </a:p>
        </p:txBody>
      </p:sp>
      <p:sp>
        <p:nvSpPr>
          <p:cNvPr id="20" name="TextBox 19"/>
          <p:cNvSpPr txBox="1"/>
          <p:nvPr/>
        </p:nvSpPr>
        <p:spPr>
          <a:xfrm>
            <a:off x="1676400" y="1600200"/>
            <a:ext cx="1524000" cy="369332"/>
          </a:xfrm>
          <a:prstGeom prst="rect">
            <a:avLst/>
          </a:prstGeom>
          <a:noFill/>
        </p:spPr>
        <p:txBody>
          <a:bodyPr wrap="square" rtlCol="0">
            <a:spAutoFit/>
          </a:bodyPr>
          <a:lstStyle/>
          <a:p>
            <a:r>
              <a:rPr lang="en-US" b="1" dirty="0"/>
              <a:t>Unacceptable</a:t>
            </a:r>
          </a:p>
        </p:txBody>
      </p:sp>
      <p:sp>
        <p:nvSpPr>
          <p:cNvPr id="22" name="TextBox 21"/>
          <p:cNvSpPr txBox="1"/>
          <p:nvPr/>
        </p:nvSpPr>
        <p:spPr>
          <a:xfrm>
            <a:off x="1621466" y="3059668"/>
            <a:ext cx="1295400" cy="2308324"/>
          </a:xfrm>
          <a:prstGeom prst="rect">
            <a:avLst/>
          </a:prstGeom>
          <a:noFill/>
        </p:spPr>
        <p:txBody>
          <a:bodyPr wrap="square" rtlCol="0">
            <a:spAutoFit/>
          </a:bodyPr>
          <a:lstStyle/>
          <a:p>
            <a:pPr algn="r"/>
            <a:r>
              <a:rPr lang="en-US" b="1" dirty="0"/>
              <a:t>Improvable</a:t>
            </a:r>
          </a:p>
          <a:p>
            <a:pPr algn="r"/>
            <a:endParaRPr lang="en-US" b="1" dirty="0"/>
          </a:p>
          <a:p>
            <a:pPr algn="r"/>
            <a:endParaRPr lang="en-US" b="1" dirty="0"/>
          </a:p>
          <a:p>
            <a:pPr algn="r"/>
            <a:endParaRPr lang="en-US" b="1" dirty="0"/>
          </a:p>
          <a:p>
            <a:pPr algn="r"/>
            <a:endParaRPr lang="en-US" b="1" dirty="0"/>
          </a:p>
          <a:p>
            <a:pPr algn="r"/>
            <a:endParaRPr lang="en-US" b="1" dirty="0"/>
          </a:p>
          <a:p>
            <a:pPr algn="r"/>
            <a:endParaRPr lang="en-US" sz="1600" b="1" dirty="0"/>
          </a:p>
          <a:p>
            <a:pPr algn="r"/>
            <a:r>
              <a:rPr lang="en-US" b="1" dirty="0"/>
              <a:t>Good</a:t>
            </a:r>
          </a:p>
        </p:txBody>
      </p:sp>
      <p:sp>
        <p:nvSpPr>
          <p:cNvPr id="3" name="Title 1"/>
          <p:cNvSpPr>
            <a:spLocks noGrp="1"/>
          </p:cNvSpPr>
          <p:nvPr>
            <p:ph type="title"/>
          </p:nvPr>
        </p:nvSpPr>
        <p:spPr>
          <a:xfrm>
            <a:off x="1447800" y="152400"/>
            <a:ext cx="7696200" cy="868362"/>
          </a:xfrm>
        </p:spPr>
        <p:txBody>
          <a:bodyPr>
            <a:normAutofit/>
          </a:bodyPr>
          <a:lstStyle/>
          <a:p>
            <a:pPr algn="l"/>
            <a:r>
              <a:rPr lang="en-US" sz="4200" b="1" dirty="0">
                <a:solidFill>
                  <a:srgbClr val="C00000"/>
                </a:solidFill>
                <a:latin typeface="Arial" panose="020B0604020202020204" pitchFamily="34" charset="0"/>
                <a:cs typeface="Arial" panose="020B0604020202020204" pitchFamily="34" charset="0"/>
              </a:rPr>
              <a:t>When </a:t>
            </a:r>
            <a:r>
              <a:rPr lang="en-US" sz="4200" b="1" i="1" dirty="0">
                <a:solidFill>
                  <a:srgbClr val="C00000"/>
                </a:solidFill>
                <a:latin typeface="Arial" panose="020B0604020202020204" pitchFamily="34" charset="0"/>
                <a:cs typeface="Arial" panose="020B0604020202020204" pitchFamily="34" charset="0"/>
              </a:rPr>
              <a:t>Not</a:t>
            </a:r>
            <a:r>
              <a:rPr lang="en-US" sz="4200" b="1" dirty="0">
                <a:solidFill>
                  <a:srgbClr val="C00000"/>
                </a:solidFill>
                <a:latin typeface="Arial" panose="020B0604020202020204" pitchFamily="34" charset="0"/>
                <a:cs typeface="Arial" panose="020B0604020202020204" pitchFamily="34" charset="0"/>
              </a:rPr>
              <a:t> to Lead</a:t>
            </a:r>
          </a:p>
        </p:txBody>
      </p:sp>
      <p:sp>
        <p:nvSpPr>
          <p:cNvPr id="21" name="TextBox 20"/>
          <p:cNvSpPr txBox="1"/>
          <p:nvPr/>
        </p:nvSpPr>
        <p:spPr>
          <a:xfrm>
            <a:off x="1469066" y="3848132"/>
            <a:ext cx="1447800" cy="707886"/>
          </a:xfrm>
          <a:prstGeom prst="rect">
            <a:avLst/>
          </a:prstGeom>
          <a:noFill/>
        </p:spPr>
        <p:txBody>
          <a:bodyPr wrap="square" rtlCol="0">
            <a:spAutoFit/>
          </a:bodyPr>
          <a:lstStyle/>
          <a:p>
            <a:pPr algn="r"/>
            <a:r>
              <a:rPr lang="en-US" sz="2000" b="1" dirty="0">
                <a:solidFill>
                  <a:srgbClr val="C00000"/>
                </a:solidFill>
              </a:rPr>
              <a:t>Employee</a:t>
            </a:r>
            <a:br>
              <a:rPr lang="en-US" sz="2000" b="1" dirty="0">
                <a:solidFill>
                  <a:srgbClr val="C00000"/>
                </a:solidFill>
              </a:rPr>
            </a:br>
            <a:r>
              <a:rPr lang="en-US" sz="2000" b="1" dirty="0">
                <a:solidFill>
                  <a:srgbClr val="C00000"/>
                </a:solidFill>
              </a:rPr>
              <a:t>Attitude</a:t>
            </a:r>
          </a:p>
        </p:txBody>
      </p:sp>
      <p:grpSp>
        <p:nvGrpSpPr>
          <p:cNvPr id="24" name="Group 23"/>
          <p:cNvGrpSpPr/>
          <p:nvPr/>
        </p:nvGrpSpPr>
        <p:grpSpPr>
          <a:xfrm>
            <a:off x="3886200" y="3276600"/>
            <a:ext cx="1828800" cy="1828800"/>
            <a:chOff x="4955216" y="-276447"/>
            <a:chExt cx="1828800" cy="1828800"/>
          </a:xfrm>
        </p:grpSpPr>
        <p:sp>
          <p:nvSpPr>
            <p:cNvPr id="6" name="Rectangle 5"/>
            <p:cNvSpPr/>
            <p:nvPr/>
          </p:nvSpPr>
          <p:spPr>
            <a:xfrm>
              <a:off x="4955216" y="-276447"/>
              <a:ext cx="1828800" cy="1828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99199" y="0"/>
              <a:ext cx="1519568" cy="1323439"/>
            </a:xfrm>
            <a:prstGeom prst="rect">
              <a:avLst/>
            </a:prstGeom>
            <a:noFill/>
          </p:spPr>
          <p:txBody>
            <a:bodyPr wrap="square" rtlCol="0">
              <a:spAutoFit/>
            </a:bodyPr>
            <a:lstStyle/>
            <a:p>
              <a:pPr algn="ctr"/>
              <a:r>
                <a:rPr lang="en-US" sz="2000" b="1" dirty="0">
                  <a:solidFill>
                    <a:schemeClr val="bg1"/>
                  </a:solidFill>
                </a:rPr>
                <a:t>Constructive</a:t>
              </a:r>
              <a:br>
                <a:rPr lang="en-US" sz="2000" b="1" dirty="0">
                  <a:solidFill>
                    <a:schemeClr val="bg1"/>
                  </a:solidFill>
                </a:rPr>
              </a:br>
              <a:r>
                <a:rPr lang="en-US" sz="2000" b="1" dirty="0">
                  <a:solidFill>
                    <a:schemeClr val="bg1"/>
                  </a:solidFill>
                </a:rPr>
                <a:t>Leadership</a:t>
              </a:r>
              <a:br>
                <a:rPr lang="en-US" sz="2000" b="1" dirty="0">
                  <a:solidFill>
                    <a:schemeClr val="bg1"/>
                  </a:solidFill>
                </a:rPr>
              </a:br>
              <a:r>
                <a:rPr lang="en-US" sz="2000" b="1" dirty="0">
                  <a:solidFill>
                    <a:schemeClr val="bg1"/>
                  </a:solidFill>
                </a:rPr>
                <a:t>Strategies</a:t>
              </a:r>
              <a:br>
                <a:rPr lang="en-US" sz="2000" b="1" dirty="0">
                  <a:solidFill>
                    <a:schemeClr val="bg1"/>
                  </a:solidFill>
                </a:rPr>
              </a:br>
              <a:r>
                <a:rPr lang="en-US" sz="2000" b="1" dirty="0">
                  <a:solidFill>
                    <a:schemeClr val="bg1"/>
                  </a:solidFill>
                </a:rPr>
                <a:t>Apply</a:t>
              </a:r>
            </a:p>
          </p:txBody>
        </p:sp>
      </p:grpSp>
      <p:sp>
        <p:nvSpPr>
          <p:cNvPr id="25" name="TextBox 24"/>
          <p:cNvSpPr txBox="1"/>
          <p:nvPr/>
        </p:nvSpPr>
        <p:spPr>
          <a:xfrm>
            <a:off x="4419600" y="6379534"/>
            <a:ext cx="2667000" cy="400110"/>
          </a:xfrm>
          <a:prstGeom prst="rect">
            <a:avLst/>
          </a:prstGeom>
          <a:noFill/>
        </p:spPr>
        <p:txBody>
          <a:bodyPr wrap="square" rtlCol="0">
            <a:spAutoFit/>
          </a:bodyPr>
          <a:lstStyle/>
          <a:p>
            <a:pPr algn="ctr"/>
            <a:r>
              <a:rPr lang="en-US" sz="2000" b="1" dirty="0">
                <a:solidFill>
                  <a:srgbClr val="C00000"/>
                </a:solidFill>
              </a:rPr>
              <a:t>Employee Competence</a:t>
            </a:r>
          </a:p>
        </p:txBody>
      </p:sp>
      <p:sp>
        <p:nvSpPr>
          <p:cNvPr id="26" name="TextBox 25"/>
          <p:cNvSpPr txBox="1"/>
          <p:nvPr/>
        </p:nvSpPr>
        <p:spPr>
          <a:xfrm>
            <a:off x="3581400" y="6052733"/>
            <a:ext cx="4572000" cy="369332"/>
          </a:xfrm>
          <a:prstGeom prst="rect">
            <a:avLst/>
          </a:prstGeom>
          <a:noFill/>
        </p:spPr>
        <p:txBody>
          <a:bodyPr wrap="square" rtlCol="0">
            <a:spAutoFit/>
          </a:bodyPr>
          <a:lstStyle/>
          <a:p>
            <a:r>
              <a:rPr lang="en-US" b="1" dirty="0"/>
              <a:t>Good                   Improvable        Unacceptable</a:t>
            </a:r>
          </a:p>
        </p:txBody>
      </p:sp>
      <p:sp>
        <p:nvSpPr>
          <p:cNvPr id="27" name="TextBox 26"/>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4-18</a:t>
            </a:r>
          </a:p>
        </p:txBody>
      </p:sp>
    </p:spTree>
    <p:extLst>
      <p:ext uri="{BB962C8B-B14F-4D97-AF65-F5344CB8AC3E}">
        <p14:creationId xmlns:p14="http://schemas.microsoft.com/office/powerpoint/2010/main" val="905674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4-19</a:t>
            </a:r>
          </a:p>
        </p:txBody>
      </p:sp>
      <p:sp>
        <p:nvSpPr>
          <p:cNvPr id="4"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Secrets of Stretching</a:t>
            </a:r>
          </a:p>
        </p:txBody>
      </p:sp>
      <p:sp>
        <p:nvSpPr>
          <p:cNvPr id="5" name="TextBox 4"/>
          <p:cNvSpPr txBox="1"/>
          <p:nvPr/>
        </p:nvSpPr>
        <p:spPr>
          <a:xfrm>
            <a:off x="1447800" y="1524000"/>
            <a:ext cx="7467600" cy="4231928"/>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3200" dirty="0"/>
              <a:t>Visualize high expectations for employees</a:t>
            </a:r>
          </a:p>
          <a:p>
            <a:pPr marL="404813" indent="-404813">
              <a:spcAft>
                <a:spcPts val="1800"/>
              </a:spcAft>
              <a:buClr>
                <a:srgbClr val="C00000"/>
              </a:buClr>
              <a:buFont typeface="Wingdings" panose="05000000000000000000" pitchFamily="2" charset="2"/>
              <a:buChar char="Ø"/>
            </a:pPr>
            <a:r>
              <a:rPr lang="en-US" sz="3200" dirty="0"/>
              <a:t>Gradually reduce the level of supervision</a:t>
            </a:r>
          </a:p>
          <a:p>
            <a:pPr marL="404813" indent="-404813">
              <a:spcAft>
                <a:spcPts val="1800"/>
              </a:spcAft>
              <a:buClr>
                <a:srgbClr val="C00000"/>
              </a:buClr>
              <a:buFont typeface="Wingdings" panose="05000000000000000000" pitchFamily="2" charset="2"/>
              <a:buChar char="Ø"/>
            </a:pPr>
            <a:r>
              <a:rPr lang="en-US" sz="3200" dirty="0"/>
              <a:t>Gradually increase the complexity and importance of tasks</a:t>
            </a:r>
          </a:p>
          <a:p>
            <a:pPr marL="404813" indent="-404813">
              <a:buClr>
                <a:srgbClr val="C00000"/>
              </a:buClr>
              <a:buFont typeface="Wingdings" panose="05000000000000000000" pitchFamily="2" charset="2"/>
              <a:buChar char="Ø"/>
            </a:pPr>
            <a:r>
              <a:rPr lang="en-US" sz="3200" dirty="0"/>
              <a:t>Celebrate each stepping stone achievement to maintain/improve morale</a:t>
            </a:r>
          </a:p>
        </p:txBody>
      </p:sp>
    </p:spTree>
    <p:extLst>
      <p:ext uri="{BB962C8B-B14F-4D97-AF65-F5344CB8AC3E}">
        <p14:creationId xmlns:p14="http://schemas.microsoft.com/office/powerpoint/2010/main" val="103927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4-20</a:t>
            </a:r>
          </a:p>
        </p:txBody>
      </p:sp>
      <p:sp>
        <p:nvSpPr>
          <p:cNvPr id="4"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Module 4 Summary</a:t>
            </a:r>
          </a:p>
        </p:txBody>
      </p:sp>
      <p:sp>
        <p:nvSpPr>
          <p:cNvPr id="5" name="TextBox 4"/>
          <p:cNvSpPr txBox="1"/>
          <p:nvPr/>
        </p:nvSpPr>
        <p:spPr>
          <a:xfrm>
            <a:off x="1447800" y="1524000"/>
            <a:ext cx="7543800" cy="4570482"/>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2900" dirty="0"/>
              <a:t>Coaching is used with employees who are</a:t>
            </a:r>
            <a:br>
              <a:rPr lang="en-US" sz="2900" dirty="0"/>
            </a:br>
            <a:r>
              <a:rPr lang="en-US" sz="2900" dirty="0"/>
              <a:t>not performing well (a combination of competence/task and desire/attitude issues).</a:t>
            </a:r>
          </a:p>
          <a:p>
            <a:pPr marL="404813" indent="-404813">
              <a:spcAft>
                <a:spcPts val="1800"/>
              </a:spcAft>
              <a:buClr>
                <a:srgbClr val="C00000"/>
              </a:buClr>
              <a:buFont typeface="Wingdings" panose="05000000000000000000" pitchFamily="2" charset="2"/>
              <a:buChar char="Ø"/>
            </a:pPr>
            <a:r>
              <a:rPr lang="en-US" sz="2900" dirty="0"/>
              <a:t>The Coach strategy requires high amounts</a:t>
            </a:r>
            <a:br>
              <a:rPr lang="en-US" sz="2900" dirty="0"/>
            </a:br>
            <a:r>
              <a:rPr lang="en-US" sz="2900" dirty="0"/>
              <a:t>of both task focus and support behaviors.</a:t>
            </a:r>
          </a:p>
          <a:p>
            <a:pPr marL="404813" indent="-404813">
              <a:buClr>
                <a:srgbClr val="C00000"/>
              </a:buClr>
              <a:buFont typeface="Wingdings" panose="05000000000000000000" pitchFamily="2" charset="2"/>
              <a:buChar char="Ø"/>
            </a:pPr>
            <a:r>
              <a:rPr lang="en-US" sz="2900" dirty="0"/>
              <a:t>Key supportive behaviors used in the Coach strategy include listening, asking for input,</a:t>
            </a:r>
            <a:br>
              <a:rPr lang="en-US" sz="2900" dirty="0"/>
            </a:br>
            <a:r>
              <a:rPr lang="en-US" sz="2900" dirty="0"/>
              <a:t>and providing positive and constructive feedback.</a:t>
            </a:r>
          </a:p>
        </p:txBody>
      </p:sp>
    </p:spTree>
    <p:extLst>
      <p:ext uri="{BB962C8B-B14F-4D97-AF65-F5344CB8AC3E}">
        <p14:creationId xmlns:p14="http://schemas.microsoft.com/office/powerpoint/2010/main" val="243310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Leadership</a:t>
            </a:r>
          </a:p>
        </p:txBody>
      </p:sp>
      <p:sp>
        <p:nvSpPr>
          <p:cNvPr id="3" name="TextBox 2"/>
          <p:cNvSpPr txBox="1"/>
          <p:nvPr/>
        </p:nvSpPr>
        <p:spPr>
          <a:xfrm>
            <a:off x="1524000" y="1600200"/>
            <a:ext cx="7467600" cy="4647426"/>
          </a:xfrm>
          <a:prstGeom prst="rect">
            <a:avLst/>
          </a:prstGeom>
          <a:noFill/>
        </p:spPr>
        <p:txBody>
          <a:bodyPr wrap="square" rtlCol="0">
            <a:spAutoFit/>
          </a:bodyPr>
          <a:lstStyle/>
          <a:p>
            <a:pPr>
              <a:spcAft>
                <a:spcPts val="1200"/>
              </a:spcAft>
            </a:pPr>
            <a:r>
              <a:rPr lang="en-US" sz="3200" dirty="0"/>
              <a:t>Elements of </a:t>
            </a:r>
            <a:r>
              <a:rPr lang="en-US" sz="3200" dirty="0">
                <a:solidFill>
                  <a:srgbClr val="C00000"/>
                </a:solidFill>
              </a:rPr>
              <a:t>leadership</a:t>
            </a:r>
            <a:r>
              <a:rPr lang="en-US" sz="3200" dirty="0"/>
              <a:t> include:</a:t>
            </a:r>
          </a:p>
          <a:p>
            <a:pPr marL="342900" indent="-239713">
              <a:spcAft>
                <a:spcPts val="1200"/>
              </a:spcAft>
              <a:buClr>
                <a:srgbClr val="C00000"/>
              </a:buClr>
              <a:buFont typeface="Arial" panose="020B0604020202020204" pitchFamily="34" charset="0"/>
              <a:buChar char="•"/>
            </a:pPr>
            <a:r>
              <a:rPr lang="en-US" sz="3200" dirty="0"/>
              <a:t>Raising motivation to perform required tasks</a:t>
            </a:r>
          </a:p>
          <a:p>
            <a:pPr marL="342900" indent="-239713">
              <a:spcAft>
                <a:spcPts val="1200"/>
              </a:spcAft>
              <a:buClr>
                <a:srgbClr val="C00000"/>
              </a:buClr>
              <a:buFont typeface="Arial" panose="020B0604020202020204" pitchFamily="34" charset="0"/>
              <a:buChar char="•"/>
            </a:pPr>
            <a:r>
              <a:rPr lang="en-US" sz="3200" dirty="0"/>
              <a:t>Developing an employee’s skill and ability to perform the tasks</a:t>
            </a:r>
          </a:p>
          <a:p>
            <a:pPr marL="342900" indent="-239713">
              <a:spcAft>
                <a:spcPts val="1200"/>
              </a:spcAft>
              <a:buClr>
                <a:srgbClr val="C00000"/>
              </a:buClr>
              <a:buFont typeface="Arial" panose="020B0604020202020204" pitchFamily="34" charset="0"/>
              <a:buChar char="•"/>
            </a:pPr>
            <a:r>
              <a:rPr lang="en-US" sz="3200" dirty="0"/>
              <a:t>Improving work processes</a:t>
            </a:r>
          </a:p>
          <a:p>
            <a:pPr marL="342900" indent="-239713">
              <a:buClr>
                <a:srgbClr val="C00000"/>
              </a:buClr>
              <a:buFont typeface="Arial" panose="020B0604020202020204" pitchFamily="34" charset="0"/>
              <a:buChar char="•"/>
            </a:pPr>
            <a:r>
              <a:rPr lang="en-US" sz="3200" dirty="0"/>
              <a:t>Striving for higher and better results, believing in the employee’s potential</a:t>
            </a:r>
          </a:p>
        </p:txBody>
      </p:sp>
      <p:sp>
        <p:nvSpPr>
          <p:cNvPr id="4" name="TextBox 3"/>
          <p:cNvSpPr txBox="1"/>
          <p:nvPr/>
        </p:nvSpPr>
        <p:spPr>
          <a:xfrm>
            <a:off x="8196470" y="6458778"/>
            <a:ext cx="495300" cy="381000"/>
          </a:xfrm>
          <a:prstGeom prst="rect">
            <a:avLst/>
          </a:prstGeom>
          <a:noFill/>
        </p:spPr>
        <p:txBody>
          <a:bodyPr wrap="square" rtlCol="0">
            <a:spAutoFit/>
          </a:bodyPr>
          <a:lstStyle/>
          <a:p>
            <a:r>
              <a:rPr lang="en-US" dirty="0">
                <a:solidFill>
                  <a:schemeClr val="bg1"/>
                </a:solidFill>
              </a:rPr>
              <a:t>1-5</a:t>
            </a:r>
          </a:p>
        </p:txBody>
      </p:sp>
    </p:spTree>
    <p:extLst>
      <p:ext uri="{BB962C8B-B14F-4D97-AF65-F5344CB8AC3E}">
        <p14:creationId xmlns:p14="http://schemas.microsoft.com/office/powerpoint/2010/main" val="1011901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4-21</a:t>
            </a:r>
          </a:p>
        </p:txBody>
      </p:sp>
      <p:sp>
        <p:nvSpPr>
          <p:cNvPr id="4" name="Title 1"/>
          <p:cNvSpPr>
            <a:spLocks noGrp="1"/>
          </p:cNvSpPr>
          <p:nvPr>
            <p:ph type="title"/>
          </p:nvPr>
        </p:nvSpPr>
        <p:spPr>
          <a:xfrm>
            <a:off x="1447800" y="274638"/>
            <a:ext cx="72390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Module 4 Summary</a:t>
            </a:r>
            <a:r>
              <a:rPr lang="en-US" dirty="0">
                <a:solidFill>
                  <a:srgbClr val="C00000"/>
                </a:solidFill>
                <a:latin typeface="Arial" panose="020B0604020202020204" pitchFamily="34" charset="0"/>
                <a:cs typeface="Arial" panose="020B0604020202020204" pitchFamily="34" charset="0"/>
              </a:rPr>
              <a:t> (continued)</a:t>
            </a:r>
            <a:endParaRPr lang="en-US"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1447800" y="1677918"/>
            <a:ext cx="7543800" cy="4570482"/>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2900" dirty="0"/>
              <a:t>Listening encourages sharing information</a:t>
            </a:r>
            <a:br>
              <a:rPr lang="en-US" sz="2900" dirty="0"/>
            </a:br>
            <a:r>
              <a:rPr lang="en-US" sz="2900" dirty="0"/>
              <a:t>and feelings, allows you to check your understanding of information, and helps</a:t>
            </a:r>
            <a:br>
              <a:rPr lang="en-US" sz="2900" dirty="0"/>
            </a:br>
            <a:r>
              <a:rPr lang="en-US" sz="2900" dirty="0"/>
              <a:t>build trust and positive relationships.</a:t>
            </a:r>
          </a:p>
          <a:p>
            <a:pPr marL="404813" indent="-404813">
              <a:spcAft>
                <a:spcPts val="1800"/>
              </a:spcAft>
              <a:buClr>
                <a:srgbClr val="C00000"/>
              </a:buClr>
              <a:buFont typeface="Wingdings" panose="05000000000000000000" pitchFamily="2" charset="2"/>
              <a:buChar char="Ø"/>
            </a:pPr>
            <a:r>
              <a:rPr lang="en-US" sz="2900" dirty="0"/>
              <a:t>Asking for input encourages employee involvement in thinking and decision making.</a:t>
            </a:r>
          </a:p>
          <a:p>
            <a:pPr marL="404813" indent="-404813">
              <a:buClr>
                <a:srgbClr val="C00000"/>
              </a:buClr>
              <a:buFont typeface="Wingdings" panose="05000000000000000000" pitchFamily="2" charset="2"/>
              <a:buChar char="Ø"/>
            </a:pPr>
            <a:r>
              <a:rPr lang="en-US" sz="2900" dirty="0"/>
              <a:t>Feedback should be descriptive, specific, constructive, timely, and also considerate of their feelings.</a:t>
            </a:r>
          </a:p>
        </p:txBody>
      </p:sp>
    </p:spTree>
    <p:extLst>
      <p:ext uri="{BB962C8B-B14F-4D97-AF65-F5344CB8AC3E}">
        <p14:creationId xmlns:p14="http://schemas.microsoft.com/office/powerpoint/2010/main" val="2368937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4-22</a:t>
            </a:r>
          </a:p>
        </p:txBody>
      </p:sp>
      <p:sp>
        <p:nvSpPr>
          <p:cNvPr id="4" name="Title 1"/>
          <p:cNvSpPr>
            <a:spLocks noGrp="1"/>
          </p:cNvSpPr>
          <p:nvPr>
            <p:ph type="title"/>
          </p:nvPr>
        </p:nvSpPr>
        <p:spPr>
          <a:xfrm>
            <a:off x="1447800" y="274638"/>
            <a:ext cx="72390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Module 4 Summary</a:t>
            </a:r>
            <a:r>
              <a:rPr lang="en-US" dirty="0">
                <a:solidFill>
                  <a:srgbClr val="C00000"/>
                </a:solidFill>
                <a:latin typeface="Arial" panose="020B0604020202020204" pitchFamily="34" charset="0"/>
                <a:cs typeface="Arial" panose="020B0604020202020204" pitchFamily="34" charset="0"/>
              </a:rPr>
              <a:t> (concluded)</a:t>
            </a:r>
            <a:endParaRPr lang="en-US"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1447800" y="1732270"/>
            <a:ext cx="7543800" cy="3677930"/>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2900" dirty="0"/>
              <a:t>Positive feedback maintains or increases desirable behavior and promotes confidence.</a:t>
            </a:r>
          </a:p>
          <a:p>
            <a:pPr marL="404813" indent="-404813">
              <a:spcAft>
                <a:spcPts val="1800"/>
              </a:spcAft>
              <a:buClr>
                <a:srgbClr val="C00000"/>
              </a:buClr>
              <a:buFont typeface="Wingdings" panose="05000000000000000000" pitchFamily="2" charset="2"/>
              <a:buChar char="Ø"/>
            </a:pPr>
            <a:r>
              <a:rPr lang="en-US" sz="2900" dirty="0"/>
              <a:t>Constructive feedback maintains the employees’ self-esteem while stopping undesirable behavior.</a:t>
            </a:r>
          </a:p>
          <a:p>
            <a:pPr marL="404813" indent="-404813">
              <a:spcAft>
                <a:spcPts val="1800"/>
              </a:spcAft>
              <a:buClr>
                <a:srgbClr val="C00000"/>
              </a:buClr>
              <a:buFont typeface="Wingdings" panose="05000000000000000000" pitchFamily="2" charset="2"/>
              <a:buChar char="Ø"/>
            </a:pPr>
            <a:r>
              <a:rPr lang="en-US" sz="2900" dirty="0"/>
              <a:t>High expectations help the leader “stretch” employees.</a:t>
            </a:r>
          </a:p>
        </p:txBody>
      </p:sp>
    </p:spTree>
    <p:extLst>
      <p:ext uri="{BB962C8B-B14F-4D97-AF65-F5344CB8AC3E}">
        <p14:creationId xmlns:p14="http://schemas.microsoft.com/office/powerpoint/2010/main" val="2368937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Relate Strategy</a:t>
            </a:r>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5-1</a:t>
            </a:r>
          </a:p>
        </p:txBody>
      </p:sp>
      <p:sp>
        <p:nvSpPr>
          <p:cNvPr id="11" name="Rectangle 10"/>
          <p:cNvSpPr/>
          <p:nvPr/>
        </p:nvSpPr>
        <p:spPr>
          <a:xfrm>
            <a:off x="7315200" y="1825824"/>
            <a:ext cx="990600" cy="30480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4038599"/>
            <a:ext cx="990600" cy="835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257800" y="1825823"/>
            <a:ext cx="0" cy="304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57800" y="4873823"/>
            <a:ext cx="342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1825823"/>
            <a:ext cx="1066800" cy="3170099"/>
          </a:xfrm>
          <a:prstGeom prst="rect">
            <a:avLst/>
          </a:prstGeom>
          <a:noFill/>
        </p:spPr>
        <p:txBody>
          <a:bodyPr wrap="square" rtlCol="0">
            <a:spAutoFit/>
          </a:bodyPr>
          <a:lstStyle/>
          <a:p>
            <a:pPr algn="r"/>
            <a:r>
              <a:rPr lang="en-US" sz="1400" b="1" dirty="0">
                <a:latin typeface="Arial" panose="020B0604020202020204" pitchFamily="34" charset="0"/>
                <a:cs typeface="Arial" panose="020B0604020202020204" pitchFamily="34" charset="0"/>
              </a:rPr>
              <a:t>High</a:t>
            </a: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ctr">
              <a:tabLst>
                <a:tab pos="117475" algn="l"/>
              </a:tabLst>
            </a:pPr>
            <a:r>
              <a:rPr lang="en-US" sz="1600" b="1" dirty="0">
                <a:solidFill>
                  <a:srgbClr val="C00000"/>
                </a:solidFill>
                <a:latin typeface="Arial" panose="020B0604020202020204" pitchFamily="34" charset="0"/>
                <a:cs typeface="Arial" panose="020B0604020202020204" pitchFamily="34" charset="0"/>
              </a:rPr>
              <a:t>Leader’s</a:t>
            </a:r>
            <a:br>
              <a:rPr lang="en-US" sz="1600" b="1" dirty="0">
                <a:solidFill>
                  <a:srgbClr val="C00000"/>
                </a:solidFill>
                <a:latin typeface="Arial" panose="020B0604020202020204" pitchFamily="34" charset="0"/>
                <a:cs typeface="Arial" panose="020B0604020202020204" pitchFamily="34" charset="0"/>
              </a:rPr>
            </a:br>
            <a:r>
              <a:rPr lang="en-US" sz="1600" b="1" dirty="0">
                <a:solidFill>
                  <a:srgbClr val="C00000"/>
                </a:solidFill>
                <a:latin typeface="Arial" panose="020B0604020202020204" pitchFamily="34" charset="0"/>
                <a:cs typeface="Arial" panose="020B0604020202020204" pitchFamily="34" charset="0"/>
              </a:rPr>
              <a:t>Focus</a:t>
            </a: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r>
              <a:rPr lang="en-US" sz="1400" b="1" dirty="0">
                <a:latin typeface="Arial" panose="020B0604020202020204" pitchFamily="34" charset="0"/>
                <a:cs typeface="Arial" panose="020B0604020202020204" pitchFamily="34" charset="0"/>
              </a:rPr>
              <a:t>Low</a:t>
            </a:r>
          </a:p>
        </p:txBody>
      </p:sp>
      <p:sp>
        <p:nvSpPr>
          <p:cNvPr id="12" name="TextBox 11"/>
          <p:cNvSpPr txBox="1"/>
          <p:nvPr/>
        </p:nvSpPr>
        <p:spPr>
          <a:xfrm>
            <a:off x="5431466" y="4950023"/>
            <a:ext cx="12954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Performance</a:t>
            </a:r>
          </a:p>
        </p:txBody>
      </p:sp>
      <p:sp>
        <p:nvSpPr>
          <p:cNvPr id="13" name="TextBox 12"/>
          <p:cNvSpPr txBox="1"/>
          <p:nvPr/>
        </p:nvSpPr>
        <p:spPr>
          <a:xfrm>
            <a:off x="7239000" y="4950023"/>
            <a:ext cx="12954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Performer</a:t>
            </a:r>
          </a:p>
        </p:txBody>
      </p:sp>
      <p:sp>
        <p:nvSpPr>
          <p:cNvPr id="14" name="TextBox 13"/>
          <p:cNvSpPr txBox="1"/>
          <p:nvPr/>
        </p:nvSpPr>
        <p:spPr>
          <a:xfrm>
            <a:off x="1447800" y="2124432"/>
            <a:ext cx="2895600" cy="2277547"/>
          </a:xfrm>
          <a:prstGeom prst="rect">
            <a:avLst/>
          </a:prstGeom>
          <a:noFill/>
        </p:spPr>
        <p:txBody>
          <a:bodyPr wrap="square" rtlCol="0">
            <a:spAutoFit/>
          </a:bodyPr>
          <a:lstStyle/>
          <a:p>
            <a:pPr>
              <a:spcAft>
                <a:spcPts val="600"/>
              </a:spcAft>
            </a:pPr>
            <a:r>
              <a:rPr lang="en-US" b="1" dirty="0">
                <a:solidFill>
                  <a:srgbClr val="C00000"/>
                </a:solidFill>
                <a:latin typeface="Arial" panose="020B0604020202020204" pitchFamily="34" charset="0"/>
                <a:cs typeface="Arial" panose="020B0604020202020204" pitchFamily="34" charset="0"/>
              </a:rPr>
              <a:t>Context:</a:t>
            </a:r>
            <a:endParaRPr lang="en-US" dirty="0">
              <a:solidFill>
                <a:srgbClr val="C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C3 – Capable but unwilling/ insecure</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spcAft>
                <a:spcPts val="600"/>
              </a:spcAft>
            </a:pPr>
            <a:r>
              <a:rPr lang="en-US" b="1" dirty="0">
                <a:solidFill>
                  <a:srgbClr val="C00000"/>
                </a:solidFill>
                <a:latin typeface="Arial" panose="020B0604020202020204" pitchFamily="34" charset="0"/>
                <a:cs typeface="Arial" panose="020B0604020202020204" pitchFamily="34" charset="0"/>
              </a:rPr>
              <a:t>Leader’s Goal:</a:t>
            </a:r>
            <a:endParaRPr lang="en-US" dirty="0">
              <a:solidFill>
                <a:srgbClr val="C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build employee confidence and commitment</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1536402" y="5943600"/>
            <a:ext cx="1371600" cy="369332"/>
          </a:xfrm>
          <a:prstGeom prst="rect">
            <a:avLst/>
          </a:prstGeom>
          <a:noFill/>
        </p:spPr>
        <p:txBody>
          <a:bodyPr wrap="square" rtlCol="0">
            <a:spAutoFit/>
          </a:bodyPr>
          <a:lstStyle/>
          <a:p>
            <a:r>
              <a:rPr lang="en-US" dirty="0"/>
              <a:t>C = Capacity</a:t>
            </a:r>
          </a:p>
        </p:txBody>
      </p:sp>
    </p:spTree>
    <p:extLst>
      <p:ext uri="{BB962C8B-B14F-4D97-AF65-F5344CB8AC3E}">
        <p14:creationId xmlns:p14="http://schemas.microsoft.com/office/powerpoint/2010/main" val="2042953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5-2</a:t>
            </a:r>
          </a:p>
        </p:txBody>
      </p:sp>
      <p:grpSp>
        <p:nvGrpSpPr>
          <p:cNvPr id="15" name="Group 14"/>
          <p:cNvGrpSpPr/>
          <p:nvPr/>
        </p:nvGrpSpPr>
        <p:grpSpPr>
          <a:xfrm>
            <a:off x="1828800" y="1629575"/>
            <a:ext cx="6629400" cy="3276600"/>
            <a:chOff x="1828800" y="1143000"/>
            <a:chExt cx="6629400" cy="3276600"/>
          </a:xfrm>
        </p:grpSpPr>
        <p:cxnSp>
          <p:nvCxnSpPr>
            <p:cNvPr id="12" name="Straight Arrow Connector 11"/>
            <p:cNvCxnSpPr>
              <a:stCxn id="4" idx="3"/>
            </p:cNvCxnSpPr>
            <p:nvPr/>
          </p:nvCxnSpPr>
          <p:spPr>
            <a:xfrm>
              <a:off x="4572000" y="1638300"/>
              <a:ext cx="1066800" cy="973766"/>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flipV="1">
              <a:off x="4572000" y="3042953"/>
              <a:ext cx="1066800" cy="88134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828800" y="1143000"/>
              <a:ext cx="2743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800" y="3429000"/>
              <a:ext cx="2743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15000" y="2362200"/>
              <a:ext cx="2743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88534" y="1414132"/>
              <a:ext cx="2078666" cy="430887"/>
            </a:xfrm>
            <a:prstGeom prst="rect">
              <a:avLst/>
            </a:prstGeom>
            <a:noFill/>
          </p:spPr>
          <p:txBody>
            <a:bodyPr wrap="square" rtlCol="0">
              <a:spAutoFit/>
            </a:bodyPr>
            <a:lstStyle/>
            <a:p>
              <a:pPr algn="ctr"/>
              <a:r>
                <a:rPr lang="en-US" sz="2200" b="1" dirty="0">
                  <a:solidFill>
                    <a:schemeClr val="bg1"/>
                  </a:solidFill>
                </a:rPr>
                <a:t>Self-Confidence</a:t>
              </a:r>
            </a:p>
          </p:txBody>
        </p:sp>
        <p:sp>
          <p:nvSpPr>
            <p:cNvPr id="9" name="TextBox 8"/>
            <p:cNvSpPr txBox="1"/>
            <p:nvPr/>
          </p:nvSpPr>
          <p:spPr>
            <a:xfrm>
              <a:off x="1828800" y="3547732"/>
              <a:ext cx="2743200" cy="738664"/>
            </a:xfrm>
            <a:prstGeom prst="rect">
              <a:avLst/>
            </a:prstGeom>
            <a:noFill/>
          </p:spPr>
          <p:txBody>
            <a:bodyPr wrap="square" rtlCol="0">
              <a:spAutoFit/>
            </a:bodyPr>
            <a:lstStyle/>
            <a:p>
              <a:pPr algn="ctr"/>
              <a:r>
                <a:rPr lang="en-US" sz="2200" b="1" dirty="0">
                  <a:solidFill>
                    <a:schemeClr val="bg1"/>
                  </a:solidFill>
                </a:rPr>
                <a:t>Task Meaningfulness</a:t>
              </a:r>
              <a:br>
                <a:rPr lang="en-US" sz="2000" b="1" dirty="0">
                  <a:solidFill>
                    <a:schemeClr val="bg1"/>
                  </a:solidFill>
                </a:rPr>
              </a:br>
              <a:r>
                <a:rPr lang="en-US" sz="2000" b="1" dirty="0">
                  <a:solidFill>
                    <a:schemeClr val="bg1"/>
                  </a:solidFill>
                </a:rPr>
                <a:t>(purpose, impact)</a:t>
              </a:r>
            </a:p>
          </p:txBody>
        </p:sp>
        <p:sp>
          <p:nvSpPr>
            <p:cNvPr id="10" name="TextBox 9"/>
            <p:cNvSpPr txBox="1"/>
            <p:nvPr/>
          </p:nvSpPr>
          <p:spPr>
            <a:xfrm>
              <a:off x="6074734" y="2612066"/>
              <a:ext cx="2078666" cy="430887"/>
            </a:xfrm>
            <a:prstGeom prst="rect">
              <a:avLst/>
            </a:prstGeom>
            <a:noFill/>
          </p:spPr>
          <p:txBody>
            <a:bodyPr wrap="square" rtlCol="0">
              <a:spAutoFit/>
            </a:bodyPr>
            <a:lstStyle/>
            <a:p>
              <a:pPr algn="ctr"/>
              <a:r>
                <a:rPr lang="en-US" sz="2200" b="1" dirty="0">
                  <a:solidFill>
                    <a:schemeClr val="bg1"/>
                  </a:solidFill>
                </a:rPr>
                <a:t>Self-Motivation</a:t>
              </a:r>
            </a:p>
          </p:txBody>
        </p:sp>
      </p:grpSp>
    </p:spTree>
    <p:extLst>
      <p:ext uri="{BB962C8B-B14F-4D97-AF65-F5344CB8AC3E}">
        <p14:creationId xmlns:p14="http://schemas.microsoft.com/office/powerpoint/2010/main" val="766588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Behaviors that Promote</a:t>
            </a:r>
          </a:p>
        </p:txBody>
      </p:sp>
      <p:graphicFrame>
        <p:nvGraphicFramePr>
          <p:cNvPr id="6" name="Table 5"/>
          <p:cNvGraphicFramePr>
            <a:graphicFrameLocks noGrp="1"/>
          </p:cNvGraphicFramePr>
          <p:nvPr>
            <p:extLst>
              <p:ext uri="{D42A27DB-BD31-4B8C-83A1-F6EECF244321}">
                <p14:modId xmlns:p14="http://schemas.microsoft.com/office/powerpoint/2010/main" val="2482086456"/>
              </p:ext>
            </p:extLst>
          </p:nvPr>
        </p:nvGraphicFramePr>
        <p:xfrm>
          <a:off x="1600200" y="1600200"/>
          <a:ext cx="7162800" cy="409194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lgn="ctr"/>
                      <a:r>
                        <a:rPr lang="en-US" sz="2400" b="1" dirty="0">
                          <a:latin typeface="Arial" panose="020B0604020202020204" pitchFamily="34" charset="0"/>
                          <a:cs typeface="Arial" panose="020B0604020202020204" pitchFamily="34" charset="0"/>
                        </a:rPr>
                        <a:t>Self-Confidence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Meaningfulness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buClr>
                          <a:srgbClr val="C00000"/>
                        </a:buClr>
                        <a:buFont typeface="Wingdings" panose="05000000000000000000" pitchFamily="2" charset="2"/>
                        <a:buNone/>
                      </a:pPr>
                      <a:endParaRPr lang="en-US" sz="1050" dirty="0"/>
                    </a:p>
                    <a:p>
                      <a:pPr marL="285750" indent="-285750">
                        <a:spcAft>
                          <a:spcPts val="600"/>
                        </a:spcAft>
                        <a:buClr>
                          <a:srgbClr val="C00000"/>
                        </a:buClr>
                        <a:buFont typeface="Wingdings" panose="05000000000000000000" pitchFamily="2" charset="2"/>
                        <a:buChar char="ü"/>
                      </a:pPr>
                      <a:r>
                        <a:rPr lang="en-US" sz="2400" dirty="0"/>
                        <a:t>Set attainable goals</a:t>
                      </a:r>
                    </a:p>
                    <a:p>
                      <a:pPr marL="285750" indent="-285750">
                        <a:spcAft>
                          <a:spcPts val="600"/>
                        </a:spcAft>
                        <a:buClr>
                          <a:srgbClr val="C00000"/>
                        </a:buClr>
                        <a:buFont typeface="Wingdings" panose="05000000000000000000" pitchFamily="2" charset="2"/>
                        <a:buChar char="ü"/>
                      </a:pPr>
                      <a:r>
                        <a:rPr lang="en-US" sz="2400" dirty="0"/>
                        <a:t>Praise achievements</a:t>
                      </a:r>
                    </a:p>
                    <a:p>
                      <a:pPr marL="285750" indent="-285750">
                        <a:spcAft>
                          <a:spcPts val="600"/>
                        </a:spcAft>
                        <a:buClr>
                          <a:srgbClr val="C00000"/>
                        </a:buClr>
                        <a:buFont typeface="Wingdings" panose="05000000000000000000" pitchFamily="2" charset="2"/>
                        <a:buChar char="ü"/>
                      </a:pPr>
                      <a:r>
                        <a:rPr lang="en-US" sz="2400" dirty="0"/>
                        <a:t>Express confidence in employees</a:t>
                      </a:r>
                    </a:p>
                    <a:p>
                      <a:pPr marL="285750" indent="-285750">
                        <a:spcAft>
                          <a:spcPts val="600"/>
                        </a:spcAft>
                        <a:buClr>
                          <a:srgbClr val="C00000"/>
                        </a:buClr>
                        <a:buFont typeface="Wingdings" panose="05000000000000000000" pitchFamily="2" charset="2"/>
                        <a:buChar char="ü"/>
                      </a:pPr>
                      <a:r>
                        <a:rPr lang="en-US" sz="2400" dirty="0"/>
                        <a:t>Recognize intermediate goals/ accomplishments</a:t>
                      </a:r>
                    </a:p>
                    <a:p>
                      <a:pPr marL="285750" indent="-285750">
                        <a:spcAft>
                          <a:spcPts val="0"/>
                        </a:spcAft>
                        <a:buClr>
                          <a:srgbClr val="C00000"/>
                        </a:buClr>
                        <a:buFont typeface="Wingdings" panose="05000000000000000000" pitchFamily="2" charset="2"/>
                        <a:buChar char="ü"/>
                      </a:pPr>
                      <a:r>
                        <a:rPr lang="en-US" sz="2400" dirty="0"/>
                        <a:t>Share feedback from customers</a:t>
                      </a:r>
                    </a:p>
                    <a:p>
                      <a:pPr marL="0" indent="0">
                        <a:spcAft>
                          <a:spcPts val="600"/>
                        </a:spcAft>
                        <a:buClr>
                          <a:srgbClr val="C00000"/>
                        </a:buClr>
                        <a:buFont typeface="Wingdings" panose="05000000000000000000" pitchFamily="2" charset="2"/>
                        <a:buNone/>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Clr>
                          <a:srgbClr val="C00000"/>
                        </a:buClr>
                        <a:buFont typeface="Wingdings" panose="05000000000000000000" pitchFamily="2" charset="2"/>
                        <a:buNone/>
                      </a:pPr>
                      <a:endParaRPr lang="en-US" sz="1050" dirty="0"/>
                    </a:p>
                    <a:p>
                      <a:pPr marL="285750" indent="-285750">
                        <a:spcAft>
                          <a:spcPts val="600"/>
                        </a:spcAft>
                        <a:buClr>
                          <a:srgbClr val="C00000"/>
                        </a:buClr>
                        <a:buFont typeface="Wingdings" panose="05000000000000000000" pitchFamily="2" charset="2"/>
                        <a:buChar char="ü"/>
                      </a:pPr>
                      <a:r>
                        <a:rPr lang="en-US" sz="2400" dirty="0"/>
                        <a:t>Explain how the task contributes to the overall plan</a:t>
                      </a:r>
                    </a:p>
                    <a:p>
                      <a:pPr marL="285750" indent="-285750">
                        <a:spcAft>
                          <a:spcPts val="600"/>
                        </a:spcAft>
                        <a:buClr>
                          <a:srgbClr val="C00000"/>
                        </a:buClr>
                        <a:buFont typeface="Wingdings" panose="05000000000000000000" pitchFamily="2" charset="2"/>
                        <a:buChar char="ü"/>
                      </a:pPr>
                      <a:r>
                        <a:rPr lang="en-US" sz="2400" dirty="0"/>
                        <a:t>Take an interest in the work</a:t>
                      </a:r>
                    </a:p>
                    <a:p>
                      <a:pPr marL="285750" indent="-285750">
                        <a:buClr>
                          <a:srgbClr val="C00000"/>
                        </a:buClr>
                        <a:buFont typeface="Wingdings" panose="05000000000000000000" pitchFamily="2" charset="2"/>
                        <a:buChar char="ü"/>
                      </a:pPr>
                      <a:r>
                        <a:rPr lang="en-US" sz="2400" dirty="0"/>
                        <a:t>Tell about employee accomplishments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5-3</a:t>
            </a:r>
          </a:p>
        </p:txBody>
      </p:sp>
    </p:spTree>
    <p:extLst>
      <p:ext uri="{BB962C8B-B14F-4D97-AF65-F5344CB8AC3E}">
        <p14:creationId xmlns:p14="http://schemas.microsoft.com/office/powerpoint/2010/main" val="217300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06C624-6CD4-40D7-8BCF-6081608814A3}"/>
              </a:ext>
            </a:extLst>
          </p:cNvPr>
          <p:cNvSpPr>
            <a:spLocks noGrp="1"/>
          </p:cNvSpPr>
          <p:nvPr>
            <p:ph type="title"/>
          </p:nvPr>
        </p:nvSpPr>
        <p:spPr>
          <a:xfrm>
            <a:off x="1447800" y="274638"/>
            <a:ext cx="72390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Creating a Considerate Environment</a:t>
            </a:r>
          </a:p>
        </p:txBody>
      </p:sp>
      <p:sp>
        <p:nvSpPr>
          <p:cNvPr id="16" name="TextBox 15">
            <a:extLst>
              <a:ext uri="{FF2B5EF4-FFF2-40B4-BE49-F238E27FC236}">
                <a16:creationId xmlns:a16="http://schemas.microsoft.com/office/drawing/2014/main" id="{BE2B6E88-E2B9-4B55-89E4-55AD37BCDED5}"/>
              </a:ext>
            </a:extLst>
          </p:cNvPr>
          <p:cNvSpPr txBox="1"/>
          <p:nvPr/>
        </p:nvSpPr>
        <p:spPr>
          <a:xfrm>
            <a:off x="6096000" y="2057400"/>
            <a:ext cx="2971800" cy="2677656"/>
          </a:xfrm>
          <a:prstGeom prst="rect">
            <a:avLst/>
          </a:prstGeom>
          <a:noFill/>
        </p:spPr>
        <p:txBody>
          <a:bodyPr wrap="square" rtlCol="0">
            <a:spAutoFit/>
          </a:bodyPr>
          <a:lstStyle/>
          <a:p>
            <a:r>
              <a:rPr lang="en-US" sz="2800" dirty="0"/>
              <a:t>People do not like to work in places where other people are rude, inconsiderate, or unfriendly.</a:t>
            </a:r>
          </a:p>
        </p:txBody>
      </p:sp>
      <p:pic>
        <p:nvPicPr>
          <p:cNvPr id="18" name="Picture 17">
            <a:extLst>
              <a:ext uri="{FF2B5EF4-FFF2-40B4-BE49-F238E27FC236}">
                <a16:creationId xmlns:a16="http://schemas.microsoft.com/office/drawing/2014/main" id="{E28D9097-1825-46F5-A5D4-057469F411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1905000"/>
            <a:ext cx="4435475" cy="3352800"/>
          </a:xfrm>
          <a:prstGeom prst="rect">
            <a:avLst/>
          </a:prstGeom>
          <a:ln>
            <a:solidFill>
              <a:schemeClr val="tx1"/>
            </a:solidFill>
          </a:ln>
        </p:spPr>
      </p:pic>
      <p:sp>
        <p:nvSpPr>
          <p:cNvPr id="19" name="TextBox 18">
            <a:extLst>
              <a:ext uri="{FF2B5EF4-FFF2-40B4-BE49-F238E27FC236}">
                <a16:creationId xmlns:a16="http://schemas.microsoft.com/office/drawing/2014/main" id="{311BCE70-25E3-4513-A2C2-54A4E9CC8D0F}"/>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5-4</a:t>
            </a:r>
          </a:p>
        </p:txBody>
      </p:sp>
    </p:spTree>
    <p:extLst>
      <p:ext uri="{BB962C8B-B14F-4D97-AF65-F5344CB8AC3E}">
        <p14:creationId xmlns:p14="http://schemas.microsoft.com/office/powerpoint/2010/main" val="1678015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490E-896E-4E79-902D-36395412F531}"/>
              </a:ext>
            </a:extLst>
          </p:cNvPr>
          <p:cNvSpPr>
            <a:spLocks noGrp="1"/>
          </p:cNvSpPr>
          <p:nvPr>
            <p:ph type="title"/>
          </p:nvPr>
        </p:nvSpPr>
        <p:spPr>
          <a:xfrm>
            <a:off x="1447800" y="274638"/>
            <a:ext cx="7239000" cy="792162"/>
          </a:xfrm>
        </p:spPr>
        <p:txBody>
          <a:bodyPr/>
          <a:lstStyle/>
          <a:p>
            <a:pPr algn="l"/>
            <a:r>
              <a:rPr lang="en-US" b="1" dirty="0">
                <a:solidFill>
                  <a:srgbClr val="C00000"/>
                </a:solidFill>
              </a:rPr>
              <a:t>Reacting to Ideas</a:t>
            </a:r>
          </a:p>
        </p:txBody>
      </p:sp>
      <p:pic>
        <p:nvPicPr>
          <p:cNvPr id="4" name="Picture 3">
            <a:extLst>
              <a:ext uri="{FF2B5EF4-FFF2-40B4-BE49-F238E27FC236}">
                <a16:creationId xmlns:a16="http://schemas.microsoft.com/office/drawing/2014/main" id="{8BC4F856-0B16-4206-86BB-6FDC9220AA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600" y="1219200"/>
            <a:ext cx="5395332" cy="3596888"/>
          </a:xfrm>
          <a:prstGeom prst="rect">
            <a:avLst/>
          </a:prstGeom>
        </p:spPr>
      </p:pic>
      <p:sp>
        <p:nvSpPr>
          <p:cNvPr id="5" name="TextBox 4">
            <a:extLst>
              <a:ext uri="{FF2B5EF4-FFF2-40B4-BE49-F238E27FC236}">
                <a16:creationId xmlns:a16="http://schemas.microsoft.com/office/drawing/2014/main" id="{3C7B04A3-4F30-4484-93C9-914AD750A322}"/>
              </a:ext>
            </a:extLst>
          </p:cNvPr>
          <p:cNvSpPr txBox="1"/>
          <p:nvPr/>
        </p:nvSpPr>
        <p:spPr>
          <a:xfrm>
            <a:off x="1524000" y="4990790"/>
            <a:ext cx="7010400" cy="1292662"/>
          </a:xfrm>
          <a:prstGeom prst="rect">
            <a:avLst/>
          </a:prstGeom>
          <a:noFill/>
        </p:spPr>
        <p:txBody>
          <a:bodyPr wrap="square" rtlCol="0">
            <a:spAutoFit/>
          </a:bodyPr>
          <a:lstStyle/>
          <a:p>
            <a:r>
              <a:rPr lang="en-US" sz="2600" dirty="0"/>
              <a:t>How you react to your employee’s ideas and suggestions will either promote continued sharing and synergy of ideas or hinder the process.</a:t>
            </a:r>
          </a:p>
        </p:txBody>
      </p:sp>
      <p:sp>
        <p:nvSpPr>
          <p:cNvPr id="6" name="TextBox 5">
            <a:extLst>
              <a:ext uri="{FF2B5EF4-FFF2-40B4-BE49-F238E27FC236}">
                <a16:creationId xmlns:a16="http://schemas.microsoft.com/office/drawing/2014/main" id="{95DED45B-144A-4795-B771-6C5BB2D2742B}"/>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5-5</a:t>
            </a:r>
          </a:p>
        </p:txBody>
      </p:sp>
    </p:spTree>
    <p:extLst>
      <p:ext uri="{BB962C8B-B14F-4D97-AF65-F5344CB8AC3E}">
        <p14:creationId xmlns:p14="http://schemas.microsoft.com/office/powerpoint/2010/main" val="2965935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5-6</a:t>
            </a:r>
          </a:p>
        </p:txBody>
      </p:sp>
      <p:sp>
        <p:nvSpPr>
          <p:cNvPr id="4" name="Title 1"/>
          <p:cNvSpPr>
            <a:spLocks noGrp="1"/>
          </p:cNvSpPr>
          <p:nvPr>
            <p:ph type="title"/>
          </p:nvPr>
        </p:nvSpPr>
        <p:spPr>
          <a:xfrm>
            <a:off x="1447800" y="274638"/>
            <a:ext cx="7467600" cy="1143000"/>
          </a:xfrm>
        </p:spPr>
        <p:txBody>
          <a:bodyPr>
            <a:normAutofit/>
          </a:bodyPr>
          <a:lstStyle/>
          <a:p>
            <a:pPr algn="l"/>
            <a:r>
              <a:rPr lang="en-US" b="1" dirty="0">
                <a:solidFill>
                  <a:srgbClr val="C00000"/>
                </a:solidFill>
                <a:latin typeface="Arial" panose="020B0604020202020204" pitchFamily="34" charset="0"/>
                <a:cs typeface="Arial" panose="020B0604020202020204" pitchFamily="34" charset="0"/>
              </a:rPr>
              <a:t>Listening and Reacting</a:t>
            </a: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971800" y="1591923"/>
            <a:ext cx="3525838" cy="4351677"/>
          </a:xfrm>
          <a:prstGeom prst="rect">
            <a:avLst/>
          </a:prstGeom>
          <a:noFill/>
          <a:ln/>
        </p:spPr>
      </p:pic>
    </p:spTree>
    <p:extLst>
      <p:ext uri="{BB962C8B-B14F-4D97-AF65-F5344CB8AC3E}">
        <p14:creationId xmlns:p14="http://schemas.microsoft.com/office/powerpoint/2010/main" val="2385173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5-7</a:t>
            </a:r>
          </a:p>
        </p:txBody>
      </p:sp>
      <p:sp>
        <p:nvSpPr>
          <p:cNvPr id="4" name="Title 1"/>
          <p:cNvSpPr>
            <a:spLocks noGrp="1"/>
          </p:cNvSpPr>
          <p:nvPr>
            <p:ph type="title"/>
          </p:nvPr>
        </p:nvSpPr>
        <p:spPr>
          <a:xfrm>
            <a:off x="1447800" y="274638"/>
            <a:ext cx="7467600" cy="1143000"/>
          </a:xfrm>
        </p:spPr>
        <p:txBody>
          <a:bodyPr>
            <a:normAutofit/>
          </a:bodyPr>
          <a:lstStyle/>
          <a:p>
            <a:pPr algn="l"/>
            <a:r>
              <a:rPr lang="en-US" b="1" dirty="0">
                <a:solidFill>
                  <a:srgbClr val="C00000"/>
                </a:solidFill>
                <a:latin typeface="Arial" panose="020B0604020202020204" pitchFamily="34" charset="0"/>
                <a:cs typeface="Arial" panose="020B0604020202020204" pitchFamily="34" charset="0"/>
              </a:rPr>
              <a:t>Reacting Skills</a:t>
            </a:r>
          </a:p>
        </p:txBody>
      </p:sp>
      <p:sp>
        <p:nvSpPr>
          <p:cNvPr id="2" name="TextBox 1"/>
          <p:cNvSpPr txBox="1"/>
          <p:nvPr/>
        </p:nvSpPr>
        <p:spPr>
          <a:xfrm>
            <a:off x="1600200" y="1600200"/>
            <a:ext cx="2971800" cy="3539430"/>
          </a:xfrm>
          <a:prstGeom prst="rect">
            <a:avLst/>
          </a:prstGeom>
          <a:noFill/>
        </p:spPr>
        <p:txBody>
          <a:bodyPr wrap="square" rtlCol="0">
            <a:spAutoFit/>
          </a:bodyPr>
          <a:lstStyle/>
          <a:p>
            <a:pPr marL="285750" indent="-285750">
              <a:buClr>
                <a:srgbClr val="C00000"/>
              </a:buClr>
              <a:buFont typeface="Wingdings" panose="05000000000000000000" pitchFamily="2" charset="2"/>
              <a:buChar char="Ø"/>
            </a:pPr>
            <a:r>
              <a:rPr lang="en-US" sz="2800" dirty="0"/>
              <a:t>Agreeing</a:t>
            </a:r>
          </a:p>
          <a:p>
            <a:pPr marL="285750" indent="-285750">
              <a:buClr>
                <a:srgbClr val="C00000"/>
              </a:buClr>
              <a:buFont typeface="Wingdings" panose="05000000000000000000" pitchFamily="2" charset="2"/>
              <a:buChar char="Ø"/>
            </a:pPr>
            <a:endParaRPr lang="en-US" sz="2800" dirty="0"/>
          </a:p>
          <a:p>
            <a:pPr marL="285750" indent="-285750">
              <a:buClr>
                <a:srgbClr val="C00000"/>
              </a:buClr>
              <a:buFont typeface="Wingdings" panose="05000000000000000000" pitchFamily="2" charset="2"/>
              <a:buChar char="Ø"/>
            </a:pPr>
            <a:endParaRPr lang="en-US" sz="2800" dirty="0"/>
          </a:p>
          <a:p>
            <a:pPr marL="285750" indent="-285750">
              <a:buClr>
                <a:srgbClr val="C00000"/>
              </a:buClr>
              <a:buFont typeface="Wingdings" panose="05000000000000000000" pitchFamily="2" charset="2"/>
              <a:buChar char="Ø"/>
            </a:pPr>
            <a:r>
              <a:rPr lang="en-US" sz="2800" dirty="0"/>
              <a:t>Disagreeing Constructively</a:t>
            </a:r>
          </a:p>
          <a:p>
            <a:pPr marL="285750" indent="-285750">
              <a:buClr>
                <a:srgbClr val="C00000"/>
              </a:buClr>
              <a:buFont typeface="Wingdings" panose="05000000000000000000" pitchFamily="2" charset="2"/>
              <a:buChar char="Ø"/>
            </a:pPr>
            <a:endParaRPr lang="en-US" sz="2800" dirty="0"/>
          </a:p>
          <a:p>
            <a:pPr marL="285750" indent="-285750">
              <a:buClr>
                <a:srgbClr val="C00000"/>
              </a:buClr>
              <a:buFont typeface="Wingdings" panose="05000000000000000000" pitchFamily="2" charset="2"/>
              <a:buChar char="Ø"/>
            </a:pPr>
            <a:endParaRPr lang="en-US" sz="2800" dirty="0"/>
          </a:p>
          <a:p>
            <a:pPr marL="285750" indent="-285750">
              <a:buClr>
                <a:srgbClr val="C00000"/>
              </a:buClr>
              <a:buFont typeface="Wingdings" panose="05000000000000000000" pitchFamily="2" charset="2"/>
              <a:buChar char="Ø"/>
            </a:pPr>
            <a:r>
              <a:rPr lang="en-US" sz="2800" dirty="0"/>
              <a:t>Building on Ideas</a:t>
            </a:r>
          </a:p>
        </p:txBody>
      </p:sp>
      <p:pic>
        <p:nvPicPr>
          <p:cNvPr id="1026" name="Picture 2" descr="C:\Users\jfsmi\AppData\Local\Microsoft\Windows\INetCache\IE\61G9PCVS\2246558373_4bf0167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332" y="3505200"/>
            <a:ext cx="307994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fsmi\AppData\Local\Microsoft\Windows\INetCache\IE\SIDEO31O\04_31_1_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420" y="1320800"/>
            <a:ext cx="3048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144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5-8</a:t>
            </a:r>
          </a:p>
        </p:txBody>
      </p:sp>
      <p:sp>
        <p:nvSpPr>
          <p:cNvPr id="4"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Module 5 Summary</a:t>
            </a:r>
          </a:p>
        </p:txBody>
      </p:sp>
      <p:sp>
        <p:nvSpPr>
          <p:cNvPr id="5" name="TextBox 4"/>
          <p:cNvSpPr txBox="1"/>
          <p:nvPr/>
        </p:nvSpPr>
        <p:spPr>
          <a:xfrm>
            <a:off x="1447800" y="1524000"/>
            <a:ext cx="7543800" cy="4570482"/>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2900" dirty="0"/>
              <a:t>The Relate strategy is used with employees who are </a:t>
            </a:r>
            <a:r>
              <a:rPr lang="en-US" sz="2900" b="1" dirty="0"/>
              <a:t>capable</a:t>
            </a:r>
            <a:r>
              <a:rPr lang="en-US" sz="2900" dirty="0"/>
              <a:t> but </a:t>
            </a:r>
            <a:r>
              <a:rPr lang="en-US" sz="2900" b="1" dirty="0"/>
              <a:t>unwilling and/or insecure.</a:t>
            </a:r>
            <a:endParaRPr lang="en-US" sz="2900" dirty="0"/>
          </a:p>
          <a:p>
            <a:pPr marL="404813" indent="-404813">
              <a:spcAft>
                <a:spcPts val="1800"/>
              </a:spcAft>
              <a:buClr>
                <a:srgbClr val="C00000"/>
              </a:buClr>
              <a:buFont typeface="Wingdings" panose="05000000000000000000" pitchFamily="2" charset="2"/>
              <a:buChar char="Ø"/>
            </a:pPr>
            <a:r>
              <a:rPr lang="en-US" sz="2900" dirty="0"/>
              <a:t>Relating uses few directive behaviors and many supportive behaviors to build confidence and increase motivation.</a:t>
            </a:r>
          </a:p>
          <a:p>
            <a:pPr marL="404813" indent="-404813">
              <a:buClr>
                <a:srgbClr val="C00000"/>
              </a:buClr>
              <a:buFont typeface="Wingdings" panose="05000000000000000000" pitchFamily="2" charset="2"/>
              <a:buChar char="Ø"/>
            </a:pPr>
            <a:r>
              <a:rPr lang="en-US" sz="2900" dirty="0"/>
              <a:t>Involving employees in problem solving, planning, and decision making demonstrates confidence.</a:t>
            </a:r>
          </a:p>
        </p:txBody>
      </p:sp>
    </p:spTree>
    <p:extLst>
      <p:ext uri="{BB962C8B-B14F-4D97-AF65-F5344CB8AC3E}">
        <p14:creationId xmlns:p14="http://schemas.microsoft.com/office/powerpoint/2010/main" val="38109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a:bodyPr>
          <a:lstStyle/>
          <a:p>
            <a:pPr algn="l"/>
            <a:r>
              <a:rPr lang="en-US" b="1" dirty="0">
                <a:solidFill>
                  <a:srgbClr val="C00000"/>
                </a:solidFill>
              </a:rPr>
              <a:t>A Strategic Leader assesses…</a:t>
            </a:r>
          </a:p>
        </p:txBody>
      </p:sp>
      <p:sp>
        <p:nvSpPr>
          <p:cNvPr id="4" name="TextBox 3"/>
          <p:cNvSpPr txBox="1"/>
          <p:nvPr/>
        </p:nvSpPr>
        <p:spPr>
          <a:xfrm>
            <a:off x="1447800" y="1524000"/>
            <a:ext cx="7467600" cy="4555093"/>
          </a:xfrm>
          <a:prstGeom prst="rect">
            <a:avLst/>
          </a:prstGeom>
          <a:noFill/>
        </p:spPr>
        <p:txBody>
          <a:bodyPr wrap="square" rtlCol="0">
            <a:spAutoFit/>
          </a:bodyPr>
          <a:lstStyle/>
          <a:p>
            <a:pPr marL="396875" indent="-396875">
              <a:spcAft>
                <a:spcPts val="1200"/>
              </a:spcAft>
              <a:buClr>
                <a:srgbClr val="C00000"/>
              </a:buClr>
              <a:buFont typeface="Wingdings" panose="05000000000000000000" pitchFamily="2" charset="2"/>
              <a:buChar char="Ø"/>
            </a:pPr>
            <a:r>
              <a:rPr lang="en-US" sz="3000" b="1" dirty="0">
                <a:solidFill>
                  <a:srgbClr val="C00000"/>
                </a:solidFill>
              </a:rPr>
              <a:t>Capability:</a:t>
            </a:r>
            <a:r>
              <a:rPr lang="en-US" sz="3000" dirty="0">
                <a:solidFill>
                  <a:srgbClr val="C00000"/>
                </a:solidFill>
              </a:rPr>
              <a:t>  </a:t>
            </a:r>
            <a:r>
              <a:rPr lang="en-US" sz="3000" dirty="0"/>
              <a:t>The knowledge, experience, and skill an employee brings to a particular task or activity; the employee’s need for task structure and instruction</a:t>
            </a:r>
          </a:p>
          <a:p>
            <a:pPr algn="ctr">
              <a:spcAft>
                <a:spcPts val="1200"/>
              </a:spcAft>
              <a:buClr>
                <a:srgbClr val="C00000"/>
              </a:buClr>
            </a:pPr>
            <a:r>
              <a:rPr lang="en-US" sz="3000" dirty="0"/>
              <a:t>and</a:t>
            </a:r>
          </a:p>
          <a:p>
            <a:pPr marL="396875" indent="-396875">
              <a:buClr>
                <a:srgbClr val="C00000"/>
              </a:buClr>
              <a:buFont typeface="Wingdings" panose="05000000000000000000" pitchFamily="2" charset="2"/>
              <a:buChar char="Ø"/>
            </a:pPr>
            <a:r>
              <a:rPr lang="en-US" sz="3000" b="1" dirty="0">
                <a:solidFill>
                  <a:srgbClr val="C00000"/>
                </a:solidFill>
              </a:rPr>
              <a:t>Desire:</a:t>
            </a:r>
            <a:r>
              <a:rPr lang="en-US" sz="3000" dirty="0">
                <a:solidFill>
                  <a:srgbClr val="C00000"/>
                </a:solidFill>
              </a:rPr>
              <a:t>  </a:t>
            </a:r>
            <a:r>
              <a:rPr lang="en-US" sz="3000" dirty="0"/>
              <a:t>An employee’s confidence, commitment, and motivation to accomplish a specific task or activity; an employee’s need for consideration and support</a:t>
            </a:r>
            <a:endParaRPr lang="en-US" sz="3000" dirty="0">
              <a:solidFill>
                <a:srgbClr val="C00000"/>
              </a:solidFill>
            </a:endParaRPr>
          </a:p>
        </p:txBody>
      </p:sp>
      <p:sp>
        <p:nvSpPr>
          <p:cNvPr id="5" name="TextBox 4"/>
          <p:cNvSpPr txBox="1"/>
          <p:nvPr/>
        </p:nvSpPr>
        <p:spPr>
          <a:xfrm>
            <a:off x="8196470" y="6458778"/>
            <a:ext cx="495300" cy="381000"/>
          </a:xfrm>
          <a:prstGeom prst="rect">
            <a:avLst/>
          </a:prstGeom>
          <a:noFill/>
        </p:spPr>
        <p:txBody>
          <a:bodyPr wrap="square" rtlCol="0">
            <a:spAutoFit/>
          </a:bodyPr>
          <a:lstStyle/>
          <a:p>
            <a:r>
              <a:rPr lang="en-US" dirty="0">
                <a:solidFill>
                  <a:schemeClr val="bg1"/>
                </a:solidFill>
              </a:rPr>
              <a:t>1-6</a:t>
            </a:r>
          </a:p>
        </p:txBody>
      </p:sp>
    </p:spTree>
    <p:extLst>
      <p:ext uri="{BB962C8B-B14F-4D97-AF65-F5344CB8AC3E}">
        <p14:creationId xmlns:p14="http://schemas.microsoft.com/office/powerpoint/2010/main" val="4211000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5-9</a:t>
            </a:r>
          </a:p>
        </p:txBody>
      </p:sp>
      <p:sp>
        <p:nvSpPr>
          <p:cNvPr id="4" name="Title 1"/>
          <p:cNvSpPr>
            <a:spLocks noGrp="1"/>
          </p:cNvSpPr>
          <p:nvPr>
            <p:ph type="title"/>
          </p:nvPr>
        </p:nvSpPr>
        <p:spPr>
          <a:xfrm>
            <a:off x="1447800" y="381000"/>
            <a:ext cx="72390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Module 5 Summary</a:t>
            </a:r>
            <a:r>
              <a:rPr lang="en-US" dirty="0">
                <a:solidFill>
                  <a:srgbClr val="C00000"/>
                </a:solidFill>
                <a:latin typeface="Arial" panose="020B0604020202020204" pitchFamily="34" charset="0"/>
                <a:cs typeface="Arial" panose="020B0604020202020204" pitchFamily="34" charset="0"/>
              </a:rPr>
              <a:t> (concluded)</a:t>
            </a:r>
            <a:endParaRPr lang="en-US"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1447800" y="1873746"/>
            <a:ext cx="7543800" cy="3231654"/>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2900" dirty="0"/>
              <a:t>Employees lose motivation if they think they are being treated rudely.</a:t>
            </a:r>
          </a:p>
          <a:p>
            <a:pPr marL="404813" indent="-404813">
              <a:spcAft>
                <a:spcPts val="1800"/>
              </a:spcAft>
              <a:buClr>
                <a:srgbClr val="C00000"/>
              </a:buClr>
              <a:buFont typeface="Wingdings" panose="05000000000000000000" pitchFamily="2" charset="2"/>
              <a:buChar char="Ø"/>
            </a:pPr>
            <a:r>
              <a:rPr lang="en-US" sz="2900" dirty="0"/>
              <a:t>Listening and reacting to employees’ ideas encourages involvement.</a:t>
            </a:r>
          </a:p>
          <a:p>
            <a:pPr marL="404813" indent="-404813">
              <a:buClr>
                <a:srgbClr val="C00000"/>
              </a:buClr>
              <a:buFont typeface="Wingdings" panose="05000000000000000000" pitchFamily="2" charset="2"/>
              <a:buChar char="Ø"/>
            </a:pPr>
            <a:r>
              <a:rPr lang="en-US" sz="2900" dirty="0"/>
              <a:t>Reacting skills include agreeing, disagreeing constructively, and building on ideas.</a:t>
            </a:r>
          </a:p>
        </p:txBody>
      </p:sp>
    </p:spTree>
    <p:extLst>
      <p:ext uri="{BB962C8B-B14F-4D97-AF65-F5344CB8AC3E}">
        <p14:creationId xmlns:p14="http://schemas.microsoft.com/office/powerpoint/2010/main" val="3135316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Delegate Strategy</a:t>
            </a:r>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6-1</a:t>
            </a:r>
          </a:p>
        </p:txBody>
      </p:sp>
      <p:sp>
        <p:nvSpPr>
          <p:cNvPr id="11" name="Rectangle 10"/>
          <p:cNvSpPr/>
          <p:nvPr/>
        </p:nvSpPr>
        <p:spPr>
          <a:xfrm>
            <a:off x="7315200" y="4038598"/>
            <a:ext cx="990600" cy="835225"/>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4038599"/>
            <a:ext cx="990600" cy="835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257800" y="1825823"/>
            <a:ext cx="0" cy="304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57800" y="4873823"/>
            <a:ext cx="342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1825823"/>
            <a:ext cx="1066800" cy="3170099"/>
          </a:xfrm>
          <a:prstGeom prst="rect">
            <a:avLst/>
          </a:prstGeom>
          <a:noFill/>
        </p:spPr>
        <p:txBody>
          <a:bodyPr wrap="square" rtlCol="0">
            <a:spAutoFit/>
          </a:bodyPr>
          <a:lstStyle/>
          <a:p>
            <a:pPr algn="r"/>
            <a:r>
              <a:rPr lang="en-US" sz="1400" b="1" dirty="0">
                <a:latin typeface="Arial" panose="020B0604020202020204" pitchFamily="34" charset="0"/>
                <a:cs typeface="Arial" panose="020B0604020202020204" pitchFamily="34" charset="0"/>
              </a:rPr>
              <a:t>High</a:t>
            </a: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ctr">
              <a:tabLst>
                <a:tab pos="117475" algn="l"/>
              </a:tabLst>
            </a:pPr>
            <a:r>
              <a:rPr lang="en-US" sz="1600" b="1" dirty="0">
                <a:solidFill>
                  <a:srgbClr val="C00000"/>
                </a:solidFill>
                <a:latin typeface="Arial" panose="020B0604020202020204" pitchFamily="34" charset="0"/>
                <a:cs typeface="Arial" panose="020B0604020202020204" pitchFamily="34" charset="0"/>
              </a:rPr>
              <a:t>Leader’s</a:t>
            </a:r>
            <a:br>
              <a:rPr lang="en-US" sz="1600" b="1" dirty="0">
                <a:solidFill>
                  <a:srgbClr val="C00000"/>
                </a:solidFill>
                <a:latin typeface="Arial" panose="020B0604020202020204" pitchFamily="34" charset="0"/>
                <a:cs typeface="Arial" panose="020B0604020202020204" pitchFamily="34" charset="0"/>
              </a:rPr>
            </a:br>
            <a:r>
              <a:rPr lang="en-US" sz="1600" b="1" dirty="0">
                <a:solidFill>
                  <a:srgbClr val="C00000"/>
                </a:solidFill>
                <a:latin typeface="Arial" panose="020B0604020202020204" pitchFamily="34" charset="0"/>
                <a:cs typeface="Arial" panose="020B0604020202020204" pitchFamily="34" charset="0"/>
              </a:rPr>
              <a:t>Focus</a:t>
            </a: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endParaRPr lang="en-US" sz="1400" b="1" dirty="0">
              <a:latin typeface="Arial" panose="020B0604020202020204" pitchFamily="34" charset="0"/>
              <a:cs typeface="Arial" panose="020B0604020202020204" pitchFamily="34" charset="0"/>
            </a:endParaRPr>
          </a:p>
          <a:p>
            <a:pPr algn="r"/>
            <a:r>
              <a:rPr lang="en-US" sz="1400" b="1" dirty="0">
                <a:latin typeface="Arial" panose="020B0604020202020204" pitchFamily="34" charset="0"/>
                <a:cs typeface="Arial" panose="020B0604020202020204" pitchFamily="34" charset="0"/>
              </a:rPr>
              <a:t>Low</a:t>
            </a:r>
          </a:p>
        </p:txBody>
      </p:sp>
      <p:sp>
        <p:nvSpPr>
          <p:cNvPr id="12" name="TextBox 11"/>
          <p:cNvSpPr txBox="1"/>
          <p:nvPr/>
        </p:nvSpPr>
        <p:spPr>
          <a:xfrm>
            <a:off x="5431466" y="4950023"/>
            <a:ext cx="12954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Performance</a:t>
            </a:r>
          </a:p>
        </p:txBody>
      </p:sp>
      <p:sp>
        <p:nvSpPr>
          <p:cNvPr id="13" name="TextBox 12"/>
          <p:cNvSpPr txBox="1"/>
          <p:nvPr/>
        </p:nvSpPr>
        <p:spPr>
          <a:xfrm>
            <a:off x="7239000" y="4950023"/>
            <a:ext cx="12954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Performer</a:t>
            </a:r>
          </a:p>
        </p:txBody>
      </p:sp>
      <p:sp>
        <p:nvSpPr>
          <p:cNvPr id="14" name="TextBox 13"/>
          <p:cNvSpPr txBox="1"/>
          <p:nvPr/>
        </p:nvSpPr>
        <p:spPr>
          <a:xfrm>
            <a:off x="1447800" y="2124432"/>
            <a:ext cx="2895600" cy="2308324"/>
          </a:xfrm>
          <a:prstGeom prst="rect">
            <a:avLst/>
          </a:prstGeom>
          <a:noFill/>
        </p:spPr>
        <p:txBody>
          <a:bodyPr wrap="square" rtlCol="0">
            <a:spAutoFit/>
          </a:bodyPr>
          <a:lstStyle/>
          <a:p>
            <a:pPr>
              <a:spcAft>
                <a:spcPts val="600"/>
              </a:spcAft>
            </a:pPr>
            <a:r>
              <a:rPr lang="en-US" b="1" dirty="0">
                <a:solidFill>
                  <a:srgbClr val="C00000"/>
                </a:solidFill>
                <a:latin typeface="Arial" panose="020B0604020202020204" pitchFamily="34" charset="0"/>
                <a:cs typeface="Arial" panose="020B0604020202020204" pitchFamily="34" charset="0"/>
              </a:rPr>
              <a:t>Context:</a:t>
            </a:r>
            <a:endParaRPr lang="en-US" dirty="0">
              <a:solidFill>
                <a:srgbClr val="C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C4 – Capable and willing/ confident</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spcAft>
                <a:spcPts val="600"/>
              </a:spcAft>
            </a:pPr>
            <a:r>
              <a:rPr lang="en-US" b="1" dirty="0">
                <a:solidFill>
                  <a:srgbClr val="C00000"/>
                </a:solidFill>
                <a:latin typeface="Arial" panose="020B0604020202020204" pitchFamily="34" charset="0"/>
                <a:cs typeface="Arial" panose="020B0604020202020204" pitchFamily="34" charset="0"/>
              </a:rPr>
              <a:t>Leader’s Goal:</a:t>
            </a:r>
            <a:endParaRPr lang="en-US" dirty="0">
              <a:solidFill>
                <a:srgbClr val="C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encourage the employee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to work more independently</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1536402" y="5943600"/>
            <a:ext cx="1371600" cy="369332"/>
          </a:xfrm>
          <a:prstGeom prst="rect">
            <a:avLst/>
          </a:prstGeom>
          <a:noFill/>
        </p:spPr>
        <p:txBody>
          <a:bodyPr wrap="square" rtlCol="0">
            <a:spAutoFit/>
          </a:bodyPr>
          <a:lstStyle/>
          <a:p>
            <a:r>
              <a:rPr lang="en-US" dirty="0"/>
              <a:t>C = Capacity</a:t>
            </a:r>
          </a:p>
        </p:txBody>
      </p:sp>
    </p:spTree>
    <p:extLst>
      <p:ext uri="{BB962C8B-B14F-4D97-AF65-F5344CB8AC3E}">
        <p14:creationId xmlns:p14="http://schemas.microsoft.com/office/powerpoint/2010/main" val="1732270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Delegation…</a:t>
            </a:r>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6-2</a:t>
            </a:r>
          </a:p>
        </p:txBody>
      </p:sp>
      <p:sp>
        <p:nvSpPr>
          <p:cNvPr id="3" name="TextBox 2"/>
          <p:cNvSpPr txBox="1"/>
          <p:nvPr/>
        </p:nvSpPr>
        <p:spPr>
          <a:xfrm>
            <a:off x="1600200" y="1826250"/>
            <a:ext cx="6477000" cy="2364750"/>
          </a:xfrm>
          <a:prstGeom prst="rect">
            <a:avLst/>
          </a:prstGeom>
          <a:noFill/>
        </p:spPr>
        <p:txBody>
          <a:bodyPr wrap="square" rtlCol="0">
            <a:spAutoFit/>
          </a:bodyPr>
          <a:lstStyle/>
          <a:p>
            <a:pPr algn="ctr">
              <a:lnSpc>
                <a:spcPts val="4500"/>
              </a:lnSpc>
            </a:pPr>
            <a:r>
              <a:rPr lang="en-US" sz="3600" dirty="0"/>
              <a:t>Transferring to someone else a portion of your authority and responsibility while retaining accountability for the task.</a:t>
            </a:r>
          </a:p>
        </p:txBody>
      </p:sp>
    </p:spTree>
    <p:extLst>
      <p:ext uri="{BB962C8B-B14F-4D97-AF65-F5344CB8AC3E}">
        <p14:creationId xmlns:p14="http://schemas.microsoft.com/office/powerpoint/2010/main" val="450174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a:bodyPr>
          <a:lstStyle/>
          <a:p>
            <a:pPr algn="l"/>
            <a:r>
              <a:rPr lang="en-US" b="1" dirty="0">
                <a:solidFill>
                  <a:srgbClr val="C00000"/>
                </a:solidFill>
                <a:latin typeface="Arial" panose="020B0604020202020204" pitchFamily="34" charset="0"/>
                <a:cs typeface="Arial" panose="020B0604020202020204" pitchFamily="34" charset="0"/>
              </a:rPr>
              <a:t>Delegation Steps</a:t>
            </a:r>
          </a:p>
        </p:txBody>
      </p:sp>
      <p:sp>
        <p:nvSpPr>
          <p:cNvPr id="3" name="Cube 2"/>
          <p:cNvSpPr/>
          <p:nvPr/>
        </p:nvSpPr>
        <p:spPr>
          <a:xfrm>
            <a:off x="2895600" y="3763172"/>
            <a:ext cx="3581400" cy="838200"/>
          </a:xfrm>
          <a:prstGeom prst="cube">
            <a:avLst/>
          </a:prstGeom>
          <a:solidFill>
            <a:srgbClr val="FF656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p:cNvSpPr/>
          <p:nvPr/>
        </p:nvSpPr>
        <p:spPr>
          <a:xfrm>
            <a:off x="4419600" y="2077025"/>
            <a:ext cx="3581400" cy="838200"/>
          </a:xfrm>
          <a:prstGeom prst="cube">
            <a:avLst/>
          </a:prstGeom>
          <a:solidFill>
            <a:srgbClr val="B0DD7F"/>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2133600" y="4614145"/>
            <a:ext cx="3581400" cy="838200"/>
          </a:xfrm>
          <a:prstGeom prst="cub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92966" y="4963547"/>
            <a:ext cx="3445834" cy="338554"/>
          </a:xfrm>
          <a:prstGeom prst="rect">
            <a:avLst/>
          </a:prstGeom>
          <a:noFill/>
        </p:spPr>
        <p:txBody>
          <a:bodyPr wrap="square" rtlCol="0">
            <a:spAutoFit/>
          </a:bodyPr>
          <a:lstStyle/>
          <a:p>
            <a:r>
              <a:rPr lang="en-US" sz="1600" b="1" dirty="0"/>
              <a:t>Choose a capable, motivated person</a:t>
            </a:r>
          </a:p>
        </p:txBody>
      </p:sp>
      <p:sp>
        <p:nvSpPr>
          <p:cNvPr id="13" name="TextBox 12"/>
          <p:cNvSpPr txBox="1"/>
          <p:nvPr/>
        </p:nvSpPr>
        <p:spPr>
          <a:xfrm>
            <a:off x="4637567" y="2264734"/>
            <a:ext cx="3211033" cy="584775"/>
          </a:xfrm>
          <a:prstGeom prst="rect">
            <a:avLst/>
          </a:prstGeom>
          <a:noFill/>
        </p:spPr>
        <p:txBody>
          <a:bodyPr wrap="square" rtlCol="0">
            <a:spAutoFit/>
          </a:bodyPr>
          <a:lstStyle/>
          <a:p>
            <a:r>
              <a:rPr lang="en-US" sz="1600" b="1" dirty="0"/>
              <a:t>Keep in contact to provide help</a:t>
            </a:r>
            <a:br>
              <a:rPr lang="en-US" sz="1600" b="1" dirty="0"/>
            </a:br>
            <a:r>
              <a:rPr lang="en-US" sz="1600" b="1" dirty="0"/>
              <a:t>as necessary</a:t>
            </a:r>
          </a:p>
        </p:txBody>
      </p:sp>
      <p:sp>
        <p:nvSpPr>
          <p:cNvPr id="14" name="TextBox 13"/>
          <p:cNvSpPr txBox="1"/>
          <p:nvPr/>
        </p:nvSpPr>
        <p:spPr>
          <a:xfrm>
            <a:off x="3048000" y="4070499"/>
            <a:ext cx="3200400" cy="338554"/>
          </a:xfrm>
          <a:prstGeom prst="rect">
            <a:avLst/>
          </a:prstGeom>
          <a:noFill/>
        </p:spPr>
        <p:txBody>
          <a:bodyPr wrap="square" rtlCol="0">
            <a:spAutoFit/>
          </a:bodyPr>
          <a:lstStyle/>
          <a:p>
            <a:r>
              <a:rPr lang="en-US" sz="1600" b="1" dirty="0"/>
              <a:t>Explain the Objectives</a:t>
            </a:r>
          </a:p>
        </p:txBody>
      </p:sp>
      <p:sp>
        <p:nvSpPr>
          <p:cNvPr id="4" name="Cube 3"/>
          <p:cNvSpPr/>
          <p:nvPr/>
        </p:nvSpPr>
        <p:spPr>
          <a:xfrm>
            <a:off x="3657600" y="2924972"/>
            <a:ext cx="3581400" cy="838200"/>
          </a:xfrm>
          <a:prstGeom prst="cube">
            <a:avLst/>
          </a:prstGeom>
          <a:solidFill>
            <a:schemeClr val="tx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55066" y="3145466"/>
            <a:ext cx="3407734" cy="584775"/>
          </a:xfrm>
          <a:prstGeom prst="rect">
            <a:avLst/>
          </a:prstGeom>
          <a:noFill/>
        </p:spPr>
        <p:txBody>
          <a:bodyPr wrap="square" rtlCol="0">
            <a:spAutoFit/>
          </a:bodyPr>
          <a:lstStyle/>
          <a:p>
            <a:r>
              <a:rPr lang="en-US" sz="1600" b="1" dirty="0"/>
              <a:t>Give the person the resources and authority to do the job</a:t>
            </a:r>
          </a:p>
        </p:txBody>
      </p:sp>
      <p:sp>
        <p:nvSpPr>
          <p:cNvPr id="15" name="TextBox 14"/>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6-3</a:t>
            </a:r>
          </a:p>
        </p:txBody>
      </p:sp>
      <p:sp>
        <p:nvSpPr>
          <p:cNvPr id="16" name="TextBox 15"/>
          <p:cNvSpPr txBox="1"/>
          <p:nvPr/>
        </p:nvSpPr>
        <p:spPr>
          <a:xfrm>
            <a:off x="2337392" y="4224668"/>
            <a:ext cx="381000" cy="400110"/>
          </a:xfrm>
          <a:prstGeom prst="rect">
            <a:avLst/>
          </a:prstGeom>
          <a:noFill/>
        </p:spPr>
        <p:txBody>
          <a:bodyPr wrap="square" rtlCol="0">
            <a:spAutoFit/>
          </a:bodyPr>
          <a:lstStyle/>
          <a:p>
            <a:r>
              <a:rPr lang="en-US" sz="2000" b="1" dirty="0"/>
              <a:t>1.</a:t>
            </a:r>
          </a:p>
        </p:txBody>
      </p:sp>
      <p:sp>
        <p:nvSpPr>
          <p:cNvPr id="17" name="TextBox 16"/>
          <p:cNvSpPr txBox="1"/>
          <p:nvPr/>
        </p:nvSpPr>
        <p:spPr>
          <a:xfrm>
            <a:off x="3086100" y="3344072"/>
            <a:ext cx="381000" cy="400110"/>
          </a:xfrm>
          <a:prstGeom prst="rect">
            <a:avLst/>
          </a:prstGeom>
          <a:noFill/>
        </p:spPr>
        <p:txBody>
          <a:bodyPr wrap="square" rtlCol="0">
            <a:spAutoFit/>
          </a:bodyPr>
          <a:lstStyle/>
          <a:p>
            <a:r>
              <a:rPr lang="en-US" sz="2000" b="1" dirty="0"/>
              <a:t>2.</a:t>
            </a:r>
          </a:p>
        </p:txBody>
      </p:sp>
      <p:sp>
        <p:nvSpPr>
          <p:cNvPr id="18" name="TextBox 17"/>
          <p:cNvSpPr txBox="1"/>
          <p:nvPr/>
        </p:nvSpPr>
        <p:spPr>
          <a:xfrm>
            <a:off x="3879111" y="2506758"/>
            <a:ext cx="381000" cy="400110"/>
          </a:xfrm>
          <a:prstGeom prst="rect">
            <a:avLst/>
          </a:prstGeom>
          <a:noFill/>
        </p:spPr>
        <p:txBody>
          <a:bodyPr wrap="square" rtlCol="0">
            <a:spAutoFit/>
          </a:bodyPr>
          <a:lstStyle/>
          <a:p>
            <a:r>
              <a:rPr lang="en-US" sz="2000" b="1" dirty="0"/>
              <a:t>3.</a:t>
            </a:r>
          </a:p>
        </p:txBody>
      </p:sp>
      <p:sp>
        <p:nvSpPr>
          <p:cNvPr id="19" name="TextBox 18"/>
          <p:cNvSpPr txBox="1"/>
          <p:nvPr/>
        </p:nvSpPr>
        <p:spPr>
          <a:xfrm>
            <a:off x="4637567" y="1676400"/>
            <a:ext cx="381000" cy="400110"/>
          </a:xfrm>
          <a:prstGeom prst="rect">
            <a:avLst/>
          </a:prstGeom>
          <a:noFill/>
        </p:spPr>
        <p:txBody>
          <a:bodyPr wrap="square" rtlCol="0">
            <a:spAutoFit/>
          </a:bodyPr>
          <a:lstStyle/>
          <a:p>
            <a:r>
              <a:rPr lang="en-US" sz="2000" b="1" dirty="0"/>
              <a:t>4.</a:t>
            </a:r>
          </a:p>
        </p:txBody>
      </p:sp>
    </p:spTree>
    <p:extLst>
      <p:ext uri="{BB962C8B-B14F-4D97-AF65-F5344CB8AC3E}">
        <p14:creationId xmlns:p14="http://schemas.microsoft.com/office/powerpoint/2010/main" val="3025349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8674EA-4707-4120-BC48-DECF980160B8}"/>
              </a:ext>
            </a:extLst>
          </p:cNvPr>
          <p:cNvSpPr>
            <a:spLocks noGrp="1"/>
          </p:cNvSpPr>
          <p:nvPr>
            <p:ph type="title"/>
          </p:nvPr>
        </p:nvSpPr>
        <p:spPr>
          <a:xfrm>
            <a:off x="1447800" y="274638"/>
            <a:ext cx="7620000" cy="1143000"/>
          </a:xfrm>
        </p:spPr>
        <p:txBody>
          <a:bodyPr>
            <a:normAutofit/>
          </a:bodyPr>
          <a:lstStyle/>
          <a:p>
            <a:pPr algn="l"/>
            <a:r>
              <a:rPr lang="en-US" b="1" dirty="0">
                <a:solidFill>
                  <a:srgbClr val="C00000"/>
                </a:solidFill>
                <a:latin typeface="Arial" panose="020B0604020202020204" pitchFamily="34" charset="0"/>
                <a:cs typeface="Arial" panose="020B0604020202020204" pitchFamily="34" charset="0"/>
              </a:rPr>
              <a:t>Developmental Leadership:</a:t>
            </a:r>
          </a:p>
        </p:txBody>
      </p:sp>
      <p:sp>
        <p:nvSpPr>
          <p:cNvPr id="4" name="TextBox 3">
            <a:extLst>
              <a:ext uri="{FF2B5EF4-FFF2-40B4-BE49-F238E27FC236}">
                <a16:creationId xmlns:a16="http://schemas.microsoft.com/office/drawing/2014/main" id="{2CC09EEE-670B-4730-AAF7-87C6B268A13C}"/>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6-4</a:t>
            </a:r>
          </a:p>
        </p:txBody>
      </p:sp>
      <p:sp>
        <p:nvSpPr>
          <p:cNvPr id="6" name="TextBox 5">
            <a:extLst>
              <a:ext uri="{FF2B5EF4-FFF2-40B4-BE49-F238E27FC236}">
                <a16:creationId xmlns:a16="http://schemas.microsoft.com/office/drawing/2014/main" id="{2111D1AE-B020-4672-88C7-34C7710D9460}"/>
              </a:ext>
            </a:extLst>
          </p:cNvPr>
          <p:cNvSpPr txBox="1"/>
          <p:nvPr/>
        </p:nvSpPr>
        <p:spPr>
          <a:xfrm>
            <a:off x="1439333" y="1737249"/>
            <a:ext cx="4580467" cy="1569660"/>
          </a:xfrm>
          <a:prstGeom prst="rect">
            <a:avLst/>
          </a:prstGeom>
          <a:noFill/>
        </p:spPr>
        <p:txBody>
          <a:bodyPr wrap="square" rtlCol="0">
            <a:spAutoFit/>
          </a:bodyPr>
          <a:lstStyle/>
          <a:p>
            <a:pPr marL="401638" indent="-401638">
              <a:buClr>
                <a:srgbClr val="C00000"/>
              </a:buClr>
              <a:buFont typeface="+mj-lt"/>
              <a:buAutoNum type="arabicPeriod"/>
            </a:pPr>
            <a:r>
              <a:rPr lang="en-US" sz="3200" dirty="0"/>
              <a:t>Maximizes employee performance on the current task.</a:t>
            </a:r>
          </a:p>
        </p:txBody>
      </p:sp>
      <p:sp>
        <p:nvSpPr>
          <p:cNvPr id="7" name="TextBox 6">
            <a:extLst>
              <a:ext uri="{FF2B5EF4-FFF2-40B4-BE49-F238E27FC236}">
                <a16:creationId xmlns:a16="http://schemas.microsoft.com/office/drawing/2014/main" id="{F05DFA2E-2E54-4BDD-BEA1-00A183D978CC}"/>
              </a:ext>
            </a:extLst>
          </p:cNvPr>
          <p:cNvSpPr txBox="1"/>
          <p:nvPr/>
        </p:nvSpPr>
        <p:spPr>
          <a:xfrm>
            <a:off x="1447800" y="3805297"/>
            <a:ext cx="4659351" cy="2062103"/>
          </a:xfrm>
          <a:prstGeom prst="rect">
            <a:avLst/>
          </a:prstGeom>
          <a:noFill/>
        </p:spPr>
        <p:txBody>
          <a:bodyPr wrap="square" rtlCol="0">
            <a:spAutoFit/>
          </a:bodyPr>
          <a:lstStyle/>
          <a:p>
            <a:pPr marL="401638" indent="-401638">
              <a:buClr>
                <a:srgbClr val="C00000"/>
              </a:buClr>
              <a:buFont typeface="+mj-lt"/>
              <a:buAutoNum type="arabicPeriod" startAt="2"/>
            </a:pPr>
            <a:r>
              <a:rPr lang="en-US" sz="3200" dirty="0"/>
              <a:t>Helps employees grow and develop so they can tackle even greater challenges in the future.</a:t>
            </a:r>
          </a:p>
        </p:txBody>
      </p:sp>
      <p:pic>
        <p:nvPicPr>
          <p:cNvPr id="9" name="Picture 8">
            <a:extLst>
              <a:ext uri="{FF2B5EF4-FFF2-40B4-BE49-F238E27FC236}">
                <a16:creationId xmlns:a16="http://schemas.microsoft.com/office/drawing/2014/main" id="{FFE89489-99ED-4F3E-941C-25816A3034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29729" y="3844978"/>
            <a:ext cx="2092238" cy="2207862"/>
          </a:xfrm>
          <a:prstGeom prst="rect">
            <a:avLst/>
          </a:prstGeom>
        </p:spPr>
      </p:pic>
      <p:pic>
        <p:nvPicPr>
          <p:cNvPr id="11" name="Picture 10">
            <a:extLst>
              <a:ext uri="{FF2B5EF4-FFF2-40B4-BE49-F238E27FC236}">
                <a16:creationId xmlns:a16="http://schemas.microsoft.com/office/drawing/2014/main" id="{9C4167B9-224C-4E17-8CAA-1323AA51002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87798" y="1670454"/>
            <a:ext cx="1901952" cy="1901952"/>
          </a:xfrm>
          <a:prstGeom prst="rect">
            <a:avLst/>
          </a:prstGeom>
        </p:spPr>
      </p:pic>
    </p:spTree>
    <p:extLst>
      <p:ext uri="{BB962C8B-B14F-4D97-AF65-F5344CB8AC3E}">
        <p14:creationId xmlns:p14="http://schemas.microsoft.com/office/powerpoint/2010/main" val="3503689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239000" cy="1143000"/>
          </a:xfrm>
        </p:spPr>
        <p:txBody>
          <a:bodyPr/>
          <a:lstStyle/>
          <a:p>
            <a:pPr algn="l"/>
            <a:r>
              <a:rPr lang="en-US" b="1" dirty="0">
                <a:solidFill>
                  <a:srgbClr val="C00000"/>
                </a:solidFill>
              </a:rPr>
              <a:t>Employee Development Cycle</a:t>
            </a:r>
          </a:p>
        </p:txBody>
      </p:sp>
      <p:pic>
        <p:nvPicPr>
          <p:cNvPr id="3"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210927"/>
            <a:ext cx="5149850" cy="496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6-5</a:t>
            </a:r>
          </a:p>
        </p:txBody>
      </p:sp>
    </p:spTree>
    <p:extLst>
      <p:ext uri="{BB962C8B-B14F-4D97-AF65-F5344CB8AC3E}">
        <p14:creationId xmlns:p14="http://schemas.microsoft.com/office/powerpoint/2010/main" val="41882856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6-6</a:t>
            </a:r>
          </a:p>
        </p:txBody>
      </p:sp>
      <p:sp>
        <p:nvSpPr>
          <p:cNvPr id="4" name="Title 1"/>
          <p:cNvSpPr>
            <a:spLocks noGrp="1"/>
          </p:cNvSpPr>
          <p:nvPr>
            <p:ph type="title"/>
          </p:nvPr>
        </p:nvSpPr>
        <p:spPr>
          <a:xfrm>
            <a:off x="1447800" y="274638"/>
            <a:ext cx="7239000" cy="1143000"/>
          </a:xfrm>
        </p:spPr>
        <p:txBody>
          <a:bodyPr/>
          <a:lstStyle/>
          <a:p>
            <a:pPr algn="l"/>
            <a:r>
              <a:rPr lang="en-US" b="1" dirty="0">
                <a:solidFill>
                  <a:srgbClr val="C00000"/>
                </a:solidFill>
                <a:latin typeface="Arial" panose="020B0604020202020204" pitchFamily="34" charset="0"/>
                <a:cs typeface="Arial" panose="020B0604020202020204" pitchFamily="34" charset="0"/>
              </a:rPr>
              <a:t>Module 6 Summary</a:t>
            </a:r>
          </a:p>
        </p:txBody>
      </p:sp>
      <p:sp>
        <p:nvSpPr>
          <p:cNvPr id="5" name="TextBox 4"/>
          <p:cNvSpPr txBox="1"/>
          <p:nvPr/>
        </p:nvSpPr>
        <p:spPr>
          <a:xfrm>
            <a:off x="1447800" y="1524000"/>
            <a:ext cx="7315200" cy="4124206"/>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2900" dirty="0"/>
              <a:t>The Delegate strategy is used with employees who are </a:t>
            </a:r>
            <a:r>
              <a:rPr lang="en-US" sz="2900" b="1" dirty="0"/>
              <a:t>capable</a:t>
            </a:r>
            <a:r>
              <a:rPr lang="en-US" sz="2900" dirty="0"/>
              <a:t> and </a:t>
            </a:r>
            <a:r>
              <a:rPr lang="en-US" sz="2900" b="1" dirty="0"/>
              <a:t>self-motivated.</a:t>
            </a:r>
            <a:endParaRPr lang="en-US" sz="2900" dirty="0"/>
          </a:p>
          <a:p>
            <a:pPr marL="404813" indent="-404813">
              <a:spcAft>
                <a:spcPts val="1800"/>
              </a:spcAft>
              <a:buClr>
                <a:srgbClr val="C00000"/>
              </a:buClr>
              <a:buFont typeface="Wingdings" panose="05000000000000000000" pitchFamily="2" charset="2"/>
              <a:buChar char="Ø"/>
            </a:pPr>
            <a:r>
              <a:rPr lang="en-US" sz="2900" dirty="0"/>
              <a:t>Delegation is transferring a portion of your authority and responsibility while remaining accountable.</a:t>
            </a:r>
          </a:p>
          <a:p>
            <a:pPr marL="404813" indent="-404813">
              <a:buClr>
                <a:srgbClr val="C00000"/>
              </a:buClr>
              <a:buFont typeface="Wingdings" panose="05000000000000000000" pitchFamily="2" charset="2"/>
              <a:buChar char="Ø"/>
            </a:pPr>
            <a:r>
              <a:rPr lang="en-US" sz="2900" dirty="0"/>
              <a:t>Delegation benefits employees, leaders, and the organization.</a:t>
            </a:r>
          </a:p>
        </p:txBody>
      </p:sp>
    </p:spTree>
    <p:extLst>
      <p:ext uri="{BB962C8B-B14F-4D97-AF65-F5344CB8AC3E}">
        <p14:creationId xmlns:p14="http://schemas.microsoft.com/office/powerpoint/2010/main" val="30475483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6-7</a:t>
            </a:r>
          </a:p>
        </p:txBody>
      </p:sp>
      <p:sp>
        <p:nvSpPr>
          <p:cNvPr id="4" name="Title 1"/>
          <p:cNvSpPr>
            <a:spLocks noGrp="1"/>
          </p:cNvSpPr>
          <p:nvPr>
            <p:ph type="title"/>
          </p:nvPr>
        </p:nvSpPr>
        <p:spPr>
          <a:xfrm>
            <a:off x="1447800" y="274638"/>
            <a:ext cx="72390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Module 6 Summary </a:t>
            </a:r>
            <a:r>
              <a:rPr lang="en-US" dirty="0">
                <a:solidFill>
                  <a:srgbClr val="C00000"/>
                </a:solidFill>
                <a:latin typeface="Arial" panose="020B0604020202020204" pitchFamily="34" charset="0"/>
                <a:cs typeface="Arial" panose="020B0604020202020204" pitchFamily="34" charset="0"/>
              </a:rPr>
              <a:t>(concluded)</a:t>
            </a:r>
          </a:p>
        </p:txBody>
      </p:sp>
      <p:sp>
        <p:nvSpPr>
          <p:cNvPr id="5" name="TextBox 4"/>
          <p:cNvSpPr txBox="1"/>
          <p:nvPr/>
        </p:nvSpPr>
        <p:spPr>
          <a:xfrm>
            <a:off x="1447800" y="1897826"/>
            <a:ext cx="7543800" cy="3893374"/>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2900" dirty="0"/>
              <a:t>The delegation process involves choosing a capable person, explaining objectives, giving the person resources/authority, and providing support as needed.</a:t>
            </a:r>
          </a:p>
          <a:p>
            <a:pPr marL="404813" indent="-404813">
              <a:buClr>
                <a:srgbClr val="C00000"/>
              </a:buClr>
              <a:buFont typeface="Wingdings" panose="05000000000000000000" pitchFamily="2" charset="2"/>
              <a:buChar char="Ø"/>
            </a:pPr>
            <a:r>
              <a:rPr lang="en-US" sz="2900" dirty="0"/>
              <a:t>Developmental leaders try to keep employees moving through the other strategies and toward delegation—then introduce a new challenge and start the process again.</a:t>
            </a:r>
          </a:p>
        </p:txBody>
      </p:sp>
    </p:spTree>
    <p:extLst>
      <p:ext uri="{BB962C8B-B14F-4D97-AF65-F5344CB8AC3E}">
        <p14:creationId xmlns:p14="http://schemas.microsoft.com/office/powerpoint/2010/main" val="3411967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pPr algn="l"/>
            <a:r>
              <a:rPr lang="en-US" sz="4000" b="1" dirty="0">
                <a:solidFill>
                  <a:srgbClr val="C00000"/>
                </a:solidFill>
              </a:rPr>
              <a:t>What Leadership Strategy Does Your Employee Need?</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7-1</a:t>
            </a:r>
          </a:p>
        </p:txBody>
      </p:sp>
      <p:pic>
        <p:nvPicPr>
          <p:cNvPr id="1026" name="Picture 2" descr="C:\Users\jfsmi\AppData\Local\Microsoft\Windows\INetCache\IE\M21UH2YJ\startup-photos[1].jpg"/>
          <p:cNvPicPr>
            <a:picLocks noChangeAspect="1" noChangeArrowheads="1"/>
          </p:cNvPicPr>
          <p:nvPr/>
        </p:nvPicPr>
        <p:blipFill rotWithShape="1">
          <a:blip r:embed="rId2">
            <a:extLst>
              <a:ext uri="{28A0092B-C50C-407E-A947-70E740481C1C}">
                <a14:useLocalDpi xmlns:a14="http://schemas.microsoft.com/office/drawing/2010/main" val="0"/>
              </a:ext>
            </a:extLst>
          </a:blip>
          <a:srcRect r="11346"/>
          <a:stretch/>
        </p:blipFill>
        <p:spPr bwMode="auto">
          <a:xfrm>
            <a:off x="1447800" y="1676400"/>
            <a:ext cx="4506433" cy="2655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0" y="4876800"/>
            <a:ext cx="1676400" cy="923330"/>
          </a:xfrm>
          <a:prstGeom prst="rect">
            <a:avLst/>
          </a:prstGeom>
          <a:noFill/>
        </p:spPr>
        <p:txBody>
          <a:bodyPr wrap="square" rtlCol="0">
            <a:spAutoFit/>
          </a:bodyPr>
          <a:lstStyle/>
          <a:p>
            <a:r>
              <a:rPr lang="en-US" dirty="0"/>
              <a:t>Does she </a:t>
            </a:r>
            <a:r>
              <a:rPr lang="en-US" b="1" dirty="0">
                <a:solidFill>
                  <a:srgbClr val="C00000"/>
                </a:solidFill>
              </a:rPr>
              <a:t>know how</a:t>
            </a:r>
            <a:r>
              <a:rPr lang="en-US" dirty="0"/>
              <a:t> to do the task well?</a:t>
            </a:r>
          </a:p>
        </p:txBody>
      </p:sp>
      <p:sp>
        <p:nvSpPr>
          <p:cNvPr id="6" name="TextBox 5"/>
          <p:cNvSpPr txBox="1"/>
          <p:nvPr/>
        </p:nvSpPr>
        <p:spPr>
          <a:xfrm>
            <a:off x="4267200" y="4876800"/>
            <a:ext cx="1676400" cy="923330"/>
          </a:xfrm>
          <a:prstGeom prst="rect">
            <a:avLst/>
          </a:prstGeom>
          <a:noFill/>
        </p:spPr>
        <p:txBody>
          <a:bodyPr wrap="square" rtlCol="0">
            <a:spAutoFit/>
          </a:bodyPr>
          <a:lstStyle/>
          <a:p>
            <a:r>
              <a:rPr lang="en-US" dirty="0"/>
              <a:t>Does she </a:t>
            </a:r>
            <a:r>
              <a:rPr lang="en-US" b="1" dirty="0">
                <a:solidFill>
                  <a:srgbClr val="C00000"/>
                </a:solidFill>
              </a:rPr>
              <a:t>want</a:t>
            </a:r>
            <a:r>
              <a:rPr lang="en-US" dirty="0"/>
              <a:t> to do the task well?</a:t>
            </a:r>
          </a:p>
        </p:txBody>
      </p:sp>
      <p:cxnSp>
        <p:nvCxnSpPr>
          <p:cNvPr id="7" name="Straight Arrow Connector 6"/>
          <p:cNvCxnSpPr/>
          <p:nvPr/>
        </p:nvCxnSpPr>
        <p:spPr>
          <a:xfrm flipV="1">
            <a:off x="2819400" y="3352800"/>
            <a:ext cx="1676400" cy="15240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505200" y="3276600"/>
            <a:ext cx="1371600" cy="16002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0" y="1589567"/>
            <a:ext cx="2895600" cy="2862322"/>
          </a:xfrm>
          <a:prstGeom prst="rect">
            <a:avLst/>
          </a:prstGeom>
          <a:noFill/>
        </p:spPr>
        <p:txBody>
          <a:bodyPr wrap="square" rtlCol="0">
            <a:spAutoFit/>
          </a:bodyPr>
          <a:lstStyle/>
          <a:p>
            <a:pPr marL="285750" indent="-285750">
              <a:spcAft>
                <a:spcPts val="1200"/>
              </a:spcAft>
              <a:buClr>
                <a:srgbClr val="C00000"/>
              </a:buClr>
              <a:buFont typeface="Wingdings" panose="05000000000000000000" pitchFamily="2" charset="2"/>
              <a:buChar char="ü"/>
            </a:pPr>
            <a:r>
              <a:rPr lang="en-US" sz="2000" dirty="0"/>
              <a:t>The strategic leader selects a strategy before acting</a:t>
            </a:r>
          </a:p>
          <a:p>
            <a:pPr marL="285750" indent="-285750">
              <a:spcAft>
                <a:spcPts val="1200"/>
              </a:spcAft>
              <a:buClr>
                <a:srgbClr val="C00000"/>
              </a:buClr>
              <a:buFont typeface="Wingdings" panose="05000000000000000000" pitchFamily="2" charset="2"/>
              <a:buChar char="ü"/>
            </a:pPr>
            <a:r>
              <a:rPr lang="en-US" sz="2000" dirty="0"/>
              <a:t>The strategy is based on employee needs</a:t>
            </a:r>
          </a:p>
          <a:p>
            <a:pPr marL="285750" indent="-285750">
              <a:buClr>
                <a:srgbClr val="C00000"/>
              </a:buClr>
              <a:buFont typeface="Wingdings" panose="05000000000000000000" pitchFamily="2" charset="2"/>
              <a:buChar char="ü"/>
            </a:pPr>
            <a:r>
              <a:rPr lang="en-US" sz="2000" dirty="0"/>
              <a:t>The leader looks at two key areas of need: </a:t>
            </a:r>
            <a:r>
              <a:rPr lang="en-US" sz="2000" b="1" dirty="0">
                <a:solidFill>
                  <a:srgbClr val="C00000"/>
                </a:solidFill>
              </a:rPr>
              <a:t>capability</a:t>
            </a:r>
            <a:r>
              <a:rPr lang="en-US" sz="2000" dirty="0"/>
              <a:t> and </a:t>
            </a:r>
            <a:r>
              <a:rPr lang="en-US" sz="2000" b="1" dirty="0">
                <a:solidFill>
                  <a:srgbClr val="C00000"/>
                </a:solidFill>
              </a:rPr>
              <a:t>attitude</a:t>
            </a:r>
            <a:endParaRPr lang="en-US" sz="2000" dirty="0">
              <a:solidFill>
                <a:srgbClr val="C00000"/>
              </a:solidFill>
            </a:endParaRPr>
          </a:p>
        </p:txBody>
      </p:sp>
    </p:spTree>
    <p:extLst>
      <p:ext uri="{BB962C8B-B14F-4D97-AF65-F5344CB8AC3E}">
        <p14:creationId xmlns:p14="http://schemas.microsoft.com/office/powerpoint/2010/main" val="2334001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239000" cy="1143000"/>
          </a:xfrm>
        </p:spPr>
        <p:txBody>
          <a:bodyPr>
            <a:normAutofit/>
          </a:bodyPr>
          <a:lstStyle/>
          <a:p>
            <a:pPr algn="ctr"/>
            <a:r>
              <a:rPr lang="en-US" sz="6000" b="1" dirty="0">
                <a:solidFill>
                  <a:srgbClr val="C00000"/>
                </a:solidFill>
              </a:rPr>
              <a:t>Capacity =</a:t>
            </a:r>
          </a:p>
        </p:txBody>
      </p:sp>
      <p:pic>
        <p:nvPicPr>
          <p:cNvPr id="2050" name="Picture 2" descr="C:\Users\jfsmi\AppData\Local\Microsoft\Windows\INetCache\IE\SIDEO31O\distance[1].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971800" y="1524000"/>
            <a:ext cx="3734562"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2512874"/>
            <a:ext cx="6172200" cy="1938992"/>
          </a:xfrm>
          <a:prstGeom prst="rect">
            <a:avLst/>
          </a:prstGeom>
          <a:noFill/>
        </p:spPr>
        <p:txBody>
          <a:bodyPr wrap="square" rtlCol="0">
            <a:spAutoFit/>
          </a:bodyPr>
          <a:lstStyle/>
          <a:p>
            <a:pPr algn="ctr"/>
            <a:r>
              <a:rPr lang="en-US" sz="6000" b="1" i="1" dirty="0"/>
              <a:t>capability</a:t>
            </a:r>
            <a:r>
              <a:rPr lang="en-US" sz="6000" dirty="0"/>
              <a:t> + </a:t>
            </a:r>
            <a:r>
              <a:rPr lang="en-US" sz="6000" b="1" i="1" dirty="0"/>
              <a:t>desire</a:t>
            </a:r>
            <a:br>
              <a:rPr lang="en-US" sz="6000" b="1" dirty="0"/>
            </a:br>
            <a:r>
              <a:rPr lang="en-US" sz="6000" dirty="0"/>
              <a:t>to perform</a:t>
            </a:r>
          </a:p>
        </p:txBody>
      </p:sp>
      <p:sp>
        <p:nvSpPr>
          <p:cNvPr id="5" name="TextBox 4"/>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7-2</a:t>
            </a:r>
          </a:p>
        </p:txBody>
      </p:sp>
    </p:spTree>
    <p:extLst>
      <p:ext uri="{BB962C8B-B14F-4D97-AF65-F5344CB8AC3E}">
        <p14:creationId xmlns:p14="http://schemas.microsoft.com/office/powerpoint/2010/main" val="171703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868362"/>
          </a:xfrm>
        </p:spPr>
        <p:txBody>
          <a:bodyPr>
            <a:noAutofit/>
          </a:bodyPr>
          <a:lstStyle/>
          <a:p>
            <a:pPr algn="l"/>
            <a:r>
              <a:rPr lang="en-US" b="1" dirty="0">
                <a:solidFill>
                  <a:srgbClr val="C00000"/>
                </a:solidFill>
              </a:rPr>
              <a:t>Capability</a:t>
            </a:r>
          </a:p>
        </p:txBody>
      </p:sp>
      <p:sp>
        <p:nvSpPr>
          <p:cNvPr id="3" name="TextBox 2"/>
          <p:cNvSpPr txBox="1"/>
          <p:nvPr/>
        </p:nvSpPr>
        <p:spPr>
          <a:xfrm>
            <a:off x="1524000" y="1451550"/>
            <a:ext cx="7162800" cy="4339650"/>
          </a:xfrm>
          <a:prstGeom prst="rect">
            <a:avLst/>
          </a:prstGeom>
          <a:noFill/>
        </p:spPr>
        <p:txBody>
          <a:bodyPr wrap="square" rtlCol="0">
            <a:spAutoFit/>
          </a:bodyPr>
          <a:lstStyle/>
          <a:p>
            <a:pPr>
              <a:spcAft>
                <a:spcPts val="1200"/>
              </a:spcAft>
            </a:pPr>
            <a:r>
              <a:rPr lang="en-US" sz="2400" dirty="0"/>
              <a:t>To determine </a:t>
            </a:r>
            <a:r>
              <a:rPr lang="en-US" sz="2400" dirty="0">
                <a:solidFill>
                  <a:srgbClr val="C00000"/>
                </a:solidFill>
              </a:rPr>
              <a:t>Capability,</a:t>
            </a:r>
            <a:r>
              <a:rPr lang="en-US" sz="2400" dirty="0"/>
              <a:t> ask performance-focused questions such as:</a:t>
            </a:r>
          </a:p>
          <a:p>
            <a:pPr marL="182563" indent="-182563">
              <a:spcAft>
                <a:spcPts val="1200"/>
              </a:spcAft>
              <a:buClr>
                <a:srgbClr val="C00000"/>
              </a:buClr>
              <a:buFont typeface="Arial" panose="020B0604020202020204" pitchFamily="34" charset="0"/>
              <a:buChar char="•"/>
            </a:pPr>
            <a:r>
              <a:rPr lang="en-US" sz="2400" dirty="0"/>
              <a:t>How is the work going?</a:t>
            </a:r>
          </a:p>
          <a:p>
            <a:pPr marL="182563" indent="-182563">
              <a:spcAft>
                <a:spcPts val="1200"/>
              </a:spcAft>
              <a:buClr>
                <a:srgbClr val="C00000"/>
              </a:buClr>
              <a:buFont typeface="Arial" panose="020B0604020202020204" pitchFamily="34" charset="0"/>
              <a:buChar char="•"/>
            </a:pPr>
            <a:r>
              <a:rPr lang="en-US" sz="2400" dirty="0"/>
              <a:t>Which tasks should I assign to which people?</a:t>
            </a:r>
          </a:p>
          <a:p>
            <a:pPr marL="182563" indent="-182563">
              <a:spcAft>
                <a:spcPts val="1200"/>
              </a:spcAft>
              <a:buClr>
                <a:srgbClr val="C00000"/>
              </a:buClr>
              <a:buFont typeface="Arial" panose="020B0604020202020204" pitchFamily="34" charset="0"/>
              <a:buChar char="•"/>
            </a:pPr>
            <a:r>
              <a:rPr lang="en-US" sz="2400" dirty="0"/>
              <a:t>What resources do they need to complete the project successfully?</a:t>
            </a:r>
          </a:p>
          <a:p>
            <a:pPr marL="182563" indent="-182563">
              <a:spcAft>
                <a:spcPts val="1200"/>
              </a:spcAft>
              <a:buClr>
                <a:srgbClr val="C00000"/>
              </a:buClr>
              <a:buFont typeface="Arial" panose="020B0604020202020204" pitchFamily="34" charset="0"/>
              <a:buChar char="•"/>
            </a:pPr>
            <a:r>
              <a:rPr lang="en-US" sz="2400" dirty="0"/>
              <a:t>What do they need to know to do this?</a:t>
            </a:r>
          </a:p>
          <a:p>
            <a:pPr marL="182563" indent="-182563">
              <a:spcAft>
                <a:spcPts val="1200"/>
              </a:spcAft>
              <a:buClr>
                <a:srgbClr val="C00000"/>
              </a:buClr>
              <a:buFont typeface="Arial" panose="020B0604020202020204" pitchFamily="34" charset="0"/>
              <a:buChar char="•"/>
            </a:pPr>
            <a:r>
              <a:rPr lang="en-US" sz="2400" dirty="0"/>
              <a:t>Why is this task important?</a:t>
            </a:r>
          </a:p>
          <a:p>
            <a:pPr marL="182563" indent="-182563">
              <a:buClr>
                <a:srgbClr val="C00000"/>
              </a:buClr>
              <a:buFont typeface="Arial" panose="020B0604020202020204" pitchFamily="34" charset="0"/>
              <a:buChar char="•"/>
            </a:pPr>
            <a:r>
              <a:rPr lang="en-US" sz="2400" dirty="0"/>
              <a:t>How could we do it better?</a:t>
            </a:r>
          </a:p>
        </p:txBody>
      </p:sp>
      <p:sp>
        <p:nvSpPr>
          <p:cNvPr id="4" name="TextBox 3"/>
          <p:cNvSpPr txBox="1"/>
          <p:nvPr/>
        </p:nvSpPr>
        <p:spPr>
          <a:xfrm>
            <a:off x="8196470" y="6458778"/>
            <a:ext cx="495300" cy="381000"/>
          </a:xfrm>
          <a:prstGeom prst="rect">
            <a:avLst/>
          </a:prstGeom>
          <a:noFill/>
        </p:spPr>
        <p:txBody>
          <a:bodyPr wrap="square" rtlCol="0">
            <a:spAutoFit/>
          </a:bodyPr>
          <a:lstStyle/>
          <a:p>
            <a:r>
              <a:rPr lang="en-US" dirty="0">
                <a:solidFill>
                  <a:schemeClr val="bg1"/>
                </a:solidFill>
              </a:rPr>
              <a:t>1-7</a:t>
            </a:r>
          </a:p>
        </p:txBody>
      </p:sp>
    </p:spTree>
    <p:extLst>
      <p:ext uri="{BB962C8B-B14F-4D97-AF65-F5344CB8AC3E}">
        <p14:creationId xmlns:p14="http://schemas.microsoft.com/office/powerpoint/2010/main" val="26123671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SLTI Case 3.</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7-3</a:t>
            </a:r>
          </a:p>
        </p:txBody>
      </p:sp>
      <p:sp>
        <p:nvSpPr>
          <p:cNvPr id="6" name="TextBox 5"/>
          <p:cNvSpPr txBox="1"/>
          <p:nvPr/>
        </p:nvSpPr>
        <p:spPr>
          <a:xfrm>
            <a:off x="1371600" y="1594262"/>
            <a:ext cx="2667000" cy="2977738"/>
          </a:xfrm>
          <a:prstGeom prst="rect">
            <a:avLst/>
          </a:prstGeom>
          <a:noFill/>
        </p:spPr>
        <p:txBody>
          <a:bodyPr wrap="square" rtlCol="0">
            <a:spAutoFit/>
          </a:bodyPr>
          <a:lstStyle/>
          <a:p>
            <a:pPr>
              <a:spcAft>
                <a:spcPts val="900"/>
              </a:spcAft>
            </a:pPr>
            <a:r>
              <a:rPr lang="en-US" sz="2000" b="1" dirty="0"/>
              <a:t>CASE 3.</a:t>
            </a:r>
            <a:endParaRPr lang="en-US" sz="2000" dirty="0"/>
          </a:p>
          <a:p>
            <a:r>
              <a:rPr lang="en-US" sz="2000" dirty="0"/>
              <a:t>In the middle of an important project, one of your team members quits. The new replacement is eager to help out, but lacks experience. Will she perform well if you…</a:t>
            </a:r>
          </a:p>
        </p:txBody>
      </p:sp>
      <p:sp>
        <p:nvSpPr>
          <p:cNvPr id="7" name="TextBox 6"/>
          <p:cNvSpPr txBox="1"/>
          <p:nvPr/>
        </p:nvSpPr>
        <p:spPr>
          <a:xfrm>
            <a:off x="4343400" y="1524000"/>
            <a:ext cx="4419600" cy="3924151"/>
          </a:xfrm>
          <a:prstGeom prst="rect">
            <a:avLst/>
          </a:prstGeom>
          <a:noFill/>
        </p:spPr>
        <p:txBody>
          <a:bodyPr wrap="square" rtlCol="0">
            <a:spAutoFit/>
          </a:bodyPr>
          <a:lstStyle/>
          <a:p>
            <a:pPr>
              <a:spcAft>
                <a:spcPts val="600"/>
              </a:spcAft>
              <a:tabLst>
                <a:tab pos="274320" algn="l"/>
              </a:tabLst>
            </a:pPr>
            <a:r>
              <a:rPr lang="en-US" dirty="0"/>
              <a:t>A.	Let her know what her  duties are so that</a:t>
            </a:r>
            <a:br>
              <a:rPr lang="en-US" dirty="0"/>
            </a:br>
            <a:r>
              <a:rPr lang="en-US" dirty="0"/>
              <a:t>	she can take on her new responsibilities as</a:t>
            </a:r>
            <a:br>
              <a:rPr lang="en-US" dirty="0"/>
            </a:br>
            <a:r>
              <a:rPr lang="en-US" dirty="0"/>
              <a:t>	quickly as possible.</a:t>
            </a:r>
          </a:p>
          <a:p>
            <a:pPr marL="290513" indent="-290513">
              <a:spcAft>
                <a:spcPts val="600"/>
              </a:spcAft>
              <a:buAutoNum type="alphaUcPeriod" startAt="2"/>
              <a:tabLst>
                <a:tab pos="274320" algn="l"/>
              </a:tabLst>
            </a:pPr>
            <a:r>
              <a:rPr lang="en-US" dirty="0"/>
              <a:t>Show her how to do the work, and also give her extra attention and encouragement to increase her motivation?</a:t>
            </a:r>
          </a:p>
          <a:p>
            <a:pPr marL="290513" indent="-290513">
              <a:spcAft>
                <a:spcPts val="600"/>
              </a:spcAft>
              <a:buAutoNum type="alphaUcPeriod" startAt="2"/>
              <a:tabLst>
                <a:tab pos="274320" algn="l"/>
              </a:tabLst>
            </a:pPr>
            <a:r>
              <a:rPr lang="en-US" dirty="0"/>
              <a:t>Give her more sympathy, attention, and encouragement at first to help her with the transition?</a:t>
            </a:r>
          </a:p>
          <a:p>
            <a:pPr marL="290513" indent="-290513">
              <a:buAutoNum type="alphaUcPeriod" startAt="2"/>
              <a:tabLst>
                <a:tab pos="274320" algn="l"/>
              </a:tabLst>
            </a:pPr>
            <a:r>
              <a:rPr lang="en-US" dirty="0"/>
              <a:t>Show her exactly what to do, then correct her work whenever she gets confused and approve it when it is correct?</a:t>
            </a:r>
          </a:p>
        </p:txBody>
      </p:sp>
    </p:spTree>
    <p:extLst>
      <p:ext uri="{BB962C8B-B14F-4D97-AF65-F5344CB8AC3E}">
        <p14:creationId xmlns:p14="http://schemas.microsoft.com/office/powerpoint/2010/main" val="2647871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pPr algn="l"/>
            <a:r>
              <a:rPr lang="en-US" b="1" dirty="0">
                <a:solidFill>
                  <a:srgbClr val="C00000"/>
                </a:solidFill>
              </a:rPr>
              <a:t>Strategic Focus is Based</a:t>
            </a:r>
            <a:br>
              <a:rPr lang="en-US" b="1" dirty="0">
                <a:solidFill>
                  <a:srgbClr val="C00000"/>
                </a:solidFill>
              </a:rPr>
            </a:br>
            <a:r>
              <a:rPr lang="en-US" b="1" dirty="0">
                <a:solidFill>
                  <a:srgbClr val="C00000"/>
                </a:solidFill>
              </a:rPr>
              <a:t>on Need(s)</a:t>
            </a:r>
          </a:p>
        </p:txBody>
      </p:sp>
      <p:graphicFrame>
        <p:nvGraphicFramePr>
          <p:cNvPr id="3" name="Table 2"/>
          <p:cNvGraphicFramePr>
            <a:graphicFrameLocks noGrp="1"/>
          </p:cNvGraphicFramePr>
          <p:nvPr>
            <p:extLst>
              <p:ext uri="{D42A27DB-BD31-4B8C-83A1-F6EECF244321}">
                <p14:modId xmlns:p14="http://schemas.microsoft.com/office/powerpoint/2010/main" val="128236872"/>
              </p:ext>
            </p:extLst>
          </p:nvPr>
        </p:nvGraphicFramePr>
        <p:xfrm>
          <a:off x="2575560" y="1828800"/>
          <a:ext cx="5120640" cy="402336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tblGrid>
              <a:tr h="2011680">
                <a:tc>
                  <a:txBody>
                    <a:bodyPr/>
                    <a:lstStyle/>
                    <a:p>
                      <a:pPr algn="ctr"/>
                      <a:endParaRPr lang="en-US" sz="1600" b="0" dirty="0">
                        <a:solidFill>
                          <a:schemeClr val="tx1"/>
                        </a:solidFill>
                      </a:endParaRPr>
                    </a:p>
                    <a:p>
                      <a:pPr algn="ctr"/>
                      <a:r>
                        <a:rPr lang="en-US" sz="2400" b="0" dirty="0">
                          <a:solidFill>
                            <a:schemeClr val="tx1"/>
                          </a:solidFill>
                        </a:rPr>
                        <a:t>Employee</a:t>
                      </a:r>
                      <a:r>
                        <a:rPr lang="en-US" sz="2400" b="0" baseline="0" dirty="0">
                          <a:solidFill>
                            <a:schemeClr val="tx1"/>
                          </a:solidFill>
                        </a:rPr>
                        <a:t> needs</a:t>
                      </a:r>
                      <a:br>
                        <a:rPr lang="en-US" sz="2400" b="0" baseline="0" dirty="0">
                          <a:solidFill>
                            <a:schemeClr val="tx1"/>
                          </a:solidFill>
                        </a:rPr>
                      </a:br>
                      <a:r>
                        <a:rPr lang="en-US" sz="2400" b="0" baseline="0" dirty="0">
                          <a:solidFill>
                            <a:schemeClr val="tx1"/>
                          </a:solidFill>
                        </a:rPr>
                        <a:t>work only on</a:t>
                      </a:r>
                      <a:br>
                        <a:rPr lang="en-US" sz="2400" b="0" baseline="0" dirty="0">
                          <a:solidFill>
                            <a:schemeClr val="tx1"/>
                          </a:solidFill>
                        </a:rPr>
                      </a:br>
                      <a:r>
                        <a:rPr lang="en-US" sz="2400" b="0" baseline="0" dirty="0">
                          <a:solidFill>
                            <a:schemeClr val="tx1"/>
                          </a:solidFill>
                        </a:rPr>
                        <a:t>attitude, motivation</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p>
                      <a:pPr algn="ctr"/>
                      <a:r>
                        <a:rPr lang="en-US" sz="2400" b="0" dirty="0">
                          <a:solidFill>
                            <a:schemeClr val="tx1"/>
                          </a:solidFill>
                        </a:rPr>
                        <a:t>Employee needs work on both attitude </a:t>
                      </a:r>
                      <a:r>
                        <a:rPr lang="en-US" sz="2400" b="0" i="1" dirty="0">
                          <a:solidFill>
                            <a:schemeClr val="tx1"/>
                          </a:solidFill>
                        </a:rPr>
                        <a:t>and</a:t>
                      </a:r>
                      <a:r>
                        <a:rPr lang="en-US" sz="2400" b="0" i="0" dirty="0">
                          <a:solidFill>
                            <a:schemeClr val="tx1"/>
                          </a:solidFill>
                        </a:rPr>
                        <a:t> capability</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11680">
                <a:tc>
                  <a:txBody>
                    <a:bodyPr/>
                    <a:lstStyle/>
                    <a:p>
                      <a:pPr algn="ctr"/>
                      <a:endParaRPr lang="en-US" sz="1400" dirty="0"/>
                    </a:p>
                    <a:p>
                      <a:pPr algn="ctr"/>
                      <a:r>
                        <a:rPr lang="en-US" sz="2400" dirty="0"/>
                        <a:t>Employee does not need work on capability or attitude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p>
                    <a:p>
                      <a:pPr algn="ctr"/>
                      <a:r>
                        <a:rPr lang="en-US" sz="2400" dirty="0"/>
                        <a:t>Employee needs work only on capability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1295400" y="1729565"/>
            <a:ext cx="1219200" cy="4247317"/>
          </a:xfrm>
          <a:prstGeom prst="rect">
            <a:avLst/>
          </a:prstGeom>
          <a:noFill/>
        </p:spPr>
        <p:txBody>
          <a:bodyPr wrap="square" rtlCol="0">
            <a:spAutoFit/>
          </a:bodyPr>
          <a:lstStyle/>
          <a:p>
            <a:pPr algn="r"/>
            <a:r>
              <a:rPr lang="en-US" dirty="0"/>
              <a:t>Low</a:t>
            </a:r>
          </a:p>
          <a:p>
            <a:pPr algn="r"/>
            <a:endParaRPr lang="en-US" dirty="0"/>
          </a:p>
          <a:p>
            <a:pPr algn="r"/>
            <a:endParaRPr lang="en-US" dirty="0"/>
          </a:p>
          <a:p>
            <a:pPr algn="r"/>
            <a:endParaRPr lang="en-US" dirty="0"/>
          </a:p>
          <a:p>
            <a:pPr algn="r"/>
            <a:endParaRPr lang="en-US" dirty="0"/>
          </a:p>
          <a:p>
            <a:pPr algn="r"/>
            <a:endParaRPr lang="en-US" dirty="0"/>
          </a:p>
          <a:p>
            <a:pPr algn="r"/>
            <a:r>
              <a:rPr lang="en-US" dirty="0"/>
              <a:t>Employee</a:t>
            </a:r>
          </a:p>
          <a:p>
            <a:pPr algn="r"/>
            <a:r>
              <a:rPr lang="en-US" dirty="0"/>
              <a:t>Desire to</a:t>
            </a:r>
          </a:p>
          <a:p>
            <a:pPr algn="r"/>
            <a:r>
              <a:rPr lang="en-US" dirty="0"/>
              <a:t>Perform</a:t>
            </a:r>
          </a:p>
          <a:p>
            <a:pPr algn="r"/>
            <a:endParaRPr lang="en-US" dirty="0"/>
          </a:p>
          <a:p>
            <a:pPr algn="r"/>
            <a:endParaRPr lang="en-US" dirty="0"/>
          </a:p>
          <a:p>
            <a:pPr algn="r"/>
            <a:endParaRPr lang="en-US" dirty="0"/>
          </a:p>
          <a:p>
            <a:pPr algn="r"/>
            <a:endParaRPr lang="en-US" dirty="0"/>
          </a:p>
          <a:p>
            <a:pPr algn="r"/>
            <a:endParaRPr lang="en-US" dirty="0"/>
          </a:p>
          <a:p>
            <a:pPr algn="r"/>
            <a:r>
              <a:rPr lang="en-US" dirty="0"/>
              <a:t>High</a:t>
            </a:r>
          </a:p>
        </p:txBody>
      </p:sp>
      <p:sp>
        <p:nvSpPr>
          <p:cNvPr id="5" name="TextBox 4"/>
          <p:cNvSpPr txBox="1"/>
          <p:nvPr/>
        </p:nvSpPr>
        <p:spPr>
          <a:xfrm>
            <a:off x="2514600" y="5976882"/>
            <a:ext cx="5334000" cy="646331"/>
          </a:xfrm>
          <a:prstGeom prst="rect">
            <a:avLst/>
          </a:prstGeom>
          <a:noFill/>
        </p:spPr>
        <p:txBody>
          <a:bodyPr wrap="square" rtlCol="0">
            <a:spAutoFit/>
          </a:bodyPr>
          <a:lstStyle/>
          <a:p>
            <a:r>
              <a:rPr lang="en-US" dirty="0"/>
              <a:t>High	           Employee Capability	                    Low</a:t>
            </a:r>
          </a:p>
          <a:p>
            <a:r>
              <a:rPr lang="en-US" dirty="0"/>
              <a:t>		    to Perform</a:t>
            </a:r>
          </a:p>
        </p:txBody>
      </p:sp>
      <p:sp>
        <p:nvSpPr>
          <p:cNvPr id="6" name="TextBox 5"/>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7-4</a:t>
            </a:r>
          </a:p>
        </p:txBody>
      </p:sp>
      <p:cxnSp>
        <p:nvCxnSpPr>
          <p:cNvPr id="8" name="Straight Arrow Connector 7"/>
          <p:cNvCxnSpPr/>
          <p:nvPr/>
        </p:nvCxnSpPr>
        <p:spPr>
          <a:xfrm flipH="1">
            <a:off x="7467600" y="4495800"/>
            <a:ext cx="1219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96200" y="4126468"/>
            <a:ext cx="990600" cy="369332"/>
          </a:xfrm>
          <a:prstGeom prst="rect">
            <a:avLst/>
          </a:prstGeom>
          <a:noFill/>
        </p:spPr>
        <p:txBody>
          <a:bodyPr wrap="square" rtlCol="0">
            <a:spAutoFit/>
          </a:bodyPr>
          <a:lstStyle/>
          <a:p>
            <a:pPr algn="ctr"/>
            <a:r>
              <a:rPr lang="en-US" b="1" dirty="0"/>
              <a:t>CASE 3</a:t>
            </a:r>
          </a:p>
        </p:txBody>
      </p:sp>
    </p:spTree>
    <p:extLst>
      <p:ext uri="{BB962C8B-B14F-4D97-AF65-F5344CB8AC3E}">
        <p14:creationId xmlns:p14="http://schemas.microsoft.com/office/powerpoint/2010/main" val="1138780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944562"/>
          </a:xfrm>
        </p:spPr>
        <p:txBody>
          <a:bodyPr/>
          <a:lstStyle/>
          <a:p>
            <a:pPr algn="l"/>
            <a:r>
              <a:rPr lang="en-US" b="1" dirty="0">
                <a:solidFill>
                  <a:srgbClr val="C00000"/>
                </a:solidFill>
              </a:rPr>
              <a:t>Selecting the Best Strategy</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7-5</a:t>
            </a:r>
          </a:p>
        </p:txBody>
      </p:sp>
      <p:sp>
        <p:nvSpPr>
          <p:cNvPr id="4" name="TextBox 3"/>
          <p:cNvSpPr txBox="1"/>
          <p:nvPr/>
        </p:nvSpPr>
        <p:spPr>
          <a:xfrm>
            <a:off x="1392866" y="1262420"/>
            <a:ext cx="4038600" cy="4985980"/>
          </a:xfrm>
          <a:prstGeom prst="rect">
            <a:avLst/>
          </a:prstGeom>
          <a:noFill/>
        </p:spPr>
        <p:txBody>
          <a:bodyPr wrap="square" rtlCol="0">
            <a:spAutoFit/>
          </a:bodyPr>
          <a:lstStyle/>
          <a:p>
            <a:pPr>
              <a:spcAft>
                <a:spcPts val="1200"/>
              </a:spcAft>
            </a:pPr>
            <a:r>
              <a:rPr lang="en-US" sz="2400" dirty="0"/>
              <a:t>What does the leader need to do </a:t>
            </a:r>
            <a:r>
              <a:rPr lang="en-US" sz="2400" i="1" dirty="0"/>
              <a:t>if employees are not capable?</a:t>
            </a:r>
          </a:p>
          <a:p>
            <a:pPr marL="342900" indent="-342900">
              <a:spcAft>
                <a:spcPts val="1200"/>
              </a:spcAft>
              <a:buClr>
                <a:srgbClr val="C00000"/>
              </a:buClr>
              <a:buFont typeface="Wingdings" panose="05000000000000000000" pitchFamily="2" charset="2"/>
              <a:buChar char="Ø"/>
            </a:pPr>
            <a:r>
              <a:rPr lang="en-US" sz="2400" dirty="0"/>
              <a:t>Give information, briefings, examples, and check the work: </a:t>
            </a:r>
            <a:r>
              <a:rPr lang="en-US" sz="2400" b="1" i="1" dirty="0"/>
              <a:t>Instruct.</a:t>
            </a:r>
            <a:endParaRPr lang="en-US" sz="2400" dirty="0"/>
          </a:p>
          <a:p>
            <a:pPr marL="342900" indent="-342900">
              <a:spcAft>
                <a:spcPts val="1200"/>
              </a:spcAft>
              <a:buClr>
                <a:srgbClr val="C00000"/>
              </a:buClr>
              <a:buFont typeface="Wingdings" panose="05000000000000000000" pitchFamily="2" charset="2"/>
              <a:buChar char="Ø"/>
            </a:pPr>
            <a:r>
              <a:rPr lang="en-US" sz="2400" dirty="0"/>
              <a:t>This strategy focuses on teaching the task.</a:t>
            </a:r>
          </a:p>
          <a:p>
            <a:pPr marL="342900" indent="-342900">
              <a:buClr>
                <a:srgbClr val="C00000"/>
              </a:buClr>
              <a:buFont typeface="Wingdings" panose="05000000000000000000" pitchFamily="2" charset="2"/>
              <a:buChar char="Ø"/>
            </a:pPr>
            <a:r>
              <a:rPr lang="en-US" sz="2400" dirty="0"/>
              <a:t>It assumes employees </a:t>
            </a:r>
            <a:r>
              <a:rPr lang="en-US" sz="2400" i="1" dirty="0"/>
              <a:t>want </a:t>
            </a:r>
            <a:r>
              <a:rPr lang="en-US" sz="2400" dirty="0"/>
              <a:t>to master the task, so it does not worry very much about their attitudes.</a:t>
            </a:r>
          </a:p>
        </p:txBody>
      </p:sp>
      <p:pic>
        <p:nvPicPr>
          <p:cNvPr id="4098" name="Picture 2" descr="C:\Users\jfsmi\AppData\Local\Microsoft\Windows\INetCache\IE\61G9PCVS\2246558373_4bf0167cd8[1].jpg"/>
          <p:cNvPicPr>
            <a:picLocks noChangeAspect="1" noChangeArrowheads="1"/>
          </p:cNvPicPr>
          <p:nvPr/>
        </p:nvPicPr>
        <p:blipFill rotWithShape="1">
          <a:blip r:embed="rId2">
            <a:extLst>
              <a:ext uri="{28A0092B-C50C-407E-A947-70E740481C1C}">
                <a14:useLocalDpi xmlns:a14="http://schemas.microsoft.com/office/drawing/2010/main" val="0"/>
              </a:ext>
            </a:extLst>
          </a:blip>
          <a:srcRect l="4418" r="4920"/>
          <a:stretch/>
        </p:blipFill>
        <p:spPr bwMode="auto">
          <a:xfrm>
            <a:off x="5805377" y="1262420"/>
            <a:ext cx="2775098" cy="2044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C:\Users\jfsmi\AppData\Local\Microsoft\Windows\INetCache\IE\NXQ0BZNX\WMUK_board_meeting_November_201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2" t="3375" r="27598" b="26238"/>
          <a:stretch/>
        </p:blipFill>
        <p:spPr bwMode="auto">
          <a:xfrm>
            <a:off x="5806570" y="4164994"/>
            <a:ext cx="2779776" cy="2053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3397101"/>
            <a:ext cx="3048000" cy="646331"/>
          </a:xfrm>
          <a:prstGeom prst="rect">
            <a:avLst/>
          </a:prstGeom>
          <a:noFill/>
        </p:spPr>
        <p:txBody>
          <a:bodyPr wrap="square" rtlCol="0">
            <a:spAutoFit/>
          </a:bodyPr>
          <a:lstStyle/>
          <a:p>
            <a:r>
              <a:rPr lang="en-US" b="1" dirty="0"/>
              <a:t>Case 3:</a:t>
            </a:r>
            <a:r>
              <a:rPr lang="en-US" dirty="0"/>
              <a:t> </a:t>
            </a:r>
            <a:r>
              <a:rPr lang="en-US" i="1" dirty="0"/>
              <a:t>Show</a:t>
            </a:r>
            <a:r>
              <a:rPr lang="en-US" dirty="0"/>
              <a:t> and </a:t>
            </a:r>
            <a:r>
              <a:rPr lang="en-US" i="1" dirty="0"/>
              <a:t>Tell</a:t>
            </a:r>
            <a:r>
              <a:rPr lang="en-US" dirty="0"/>
              <a:t> with the Instruct strategy.</a:t>
            </a:r>
            <a:endParaRPr lang="en-US" b="1" dirty="0"/>
          </a:p>
        </p:txBody>
      </p:sp>
    </p:spTree>
    <p:extLst>
      <p:ext uri="{BB962C8B-B14F-4D97-AF65-F5344CB8AC3E}">
        <p14:creationId xmlns:p14="http://schemas.microsoft.com/office/powerpoint/2010/main" val="2337601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pPr algn="l"/>
            <a:r>
              <a:rPr lang="en-US" b="1" dirty="0">
                <a:solidFill>
                  <a:srgbClr val="C00000"/>
                </a:solidFill>
              </a:rPr>
              <a:t>How to Select the Best Strategy</a:t>
            </a:r>
          </a:p>
        </p:txBody>
      </p:sp>
      <p:sp>
        <p:nvSpPr>
          <p:cNvPr id="3" name="Text Box 2"/>
          <p:cNvSpPr txBox="1">
            <a:spLocks noChangeArrowheads="1"/>
          </p:cNvSpPr>
          <p:nvPr/>
        </p:nvSpPr>
        <p:spPr bwMode="auto">
          <a:xfrm>
            <a:off x="1490332" y="1828800"/>
            <a:ext cx="1760538" cy="2006600"/>
          </a:xfrm>
          <a:prstGeom prst="rect">
            <a:avLst/>
          </a:prstGeom>
          <a:solidFill>
            <a:schemeClr val="tx2">
              <a:lumMod val="40000"/>
              <a:lumOff val="60000"/>
            </a:schemeClr>
          </a:solidFill>
          <a:ln w="9525">
            <a:solidFill>
              <a:schemeClr val="accent1"/>
            </a:solidFill>
            <a:miter lim="800000"/>
            <a:headEnd/>
            <a:tailEnd/>
          </a:ln>
          <a:effectLs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Times" charset="0"/>
              <a:buNone/>
            </a:pPr>
            <a:r>
              <a:rPr lang="en-US" altLang="en-US" sz="1900" dirty="0"/>
              <a:t>1</a:t>
            </a:r>
          </a:p>
          <a:p>
            <a:pPr algn="ctr">
              <a:spcBef>
                <a:spcPct val="50000"/>
              </a:spcBef>
              <a:buFont typeface="Times" charset="0"/>
              <a:buNone/>
            </a:pPr>
            <a:r>
              <a:rPr lang="en-US" altLang="en-US" sz="1900" dirty="0"/>
              <a:t>Low capability</a:t>
            </a:r>
          </a:p>
          <a:p>
            <a:pPr algn="ctr">
              <a:spcBef>
                <a:spcPct val="50000"/>
              </a:spcBef>
              <a:buFont typeface="Times" charset="0"/>
              <a:buNone/>
            </a:pPr>
            <a:r>
              <a:rPr lang="en-US" altLang="en-US" sz="1900" dirty="0"/>
              <a:t>High desire</a:t>
            </a:r>
          </a:p>
          <a:p>
            <a:pPr algn="ctr">
              <a:spcBef>
                <a:spcPct val="50000"/>
              </a:spcBef>
              <a:buFont typeface="Times" charset="0"/>
              <a:buNone/>
            </a:pPr>
            <a:r>
              <a:rPr lang="en-US" altLang="en-US" sz="1900" dirty="0"/>
              <a:t>Use</a:t>
            </a:r>
          </a:p>
          <a:p>
            <a:pPr algn="ctr">
              <a:spcBef>
                <a:spcPct val="10000"/>
              </a:spcBef>
              <a:buFont typeface="Times" charset="0"/>
              <a:buNone/>
            </a:pPr>
            <a:r>
              <a:rPr lang="en-US" altLang="en-US" sz="1900" dirty="0"/>
              <a:t>INSTRUCT</a:t>
            </a:r>
          </a:p>
        </p:txBody>
      </p:sp>
      <p:sp>
        <p:nvSpPr>
          <p:cNvPr id="4" name="Text Box 6"/>
          <p:cNvSpPr txBox="1">
            <a:spLocks noChangeArrowheads="1"/>
          </p:cNvSpPr>
          <p:nvPr/>
        </p:nvSpPr>
        <p:spPr bwMode="auto">
          <a:xfrm>
            <a:off x="3319132" y="1828800"/>
            <a:ext cx="1760538" cy="2006600"/>
          </a:xfrm>
          <a:prstGeom prst="rect">
            <a:avLst/>
          </a:prstGeom>
          <a:solidFill>
            <a:schemeClr val="accent6">
              <a:lumMod val="60000"/>
              <a:lumOff val="40000"/>
            </a:schemeClr>
          </a:solidFill>
          <a:ln w="9525">
            <a:solidFill>
              <a:schemeClr val="accent1"/>
            </a:solidFill>
            <a:miter lim="800000"/>
            <a:headEnd/>
            <a:tailEnd/>
          </a:ln>
          <a:effectLs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Times" charset="0"/>
              <a:buNone/>
            </a:pPr>
            <a:r>
              <a:rPr lang="en-US" altLang="en-US" sz="1900" dirty="0"/>
              <a:t>2</a:t>
            </a:r>
          </a:p>
          <a:p>
            <a:pPr algn="ctr">
              <a:spcBef>
                <a:spcPct val="50000"/>
              </a:spcBef>
              <a:buFont typeface="Times" charset="0"/>
              <a:buNone/>
            </a:pPr>
            <a:r>
              <a:rPr lang="en-US" altLang="en-US" sz="1900" dirty="0"/>
              <a:t>Low capability</a:t>
            </a:r>
          </a:p>
          <a:p>
            <a:pPr algn="ctr">
              <a:spcBef>
                <a:spcPct val="50000"/>
              </a:spcBef>
              <a:buFont typeface="Times" charset="0"/>
              <a:buNone/>
            </a:pPr>
            <a:r>
              <a:rPr lang="en-US" altLang="en-US" sz="1900" dirty="0"/>
              <a:t>+ Low desire</a:t>
            </a:r>
          </a:p>
          <a:p>
            <a:pPr algn="ctr">
              <a:spcBef>
                <a:spcPct val="50000"/>
              </a:spcBef>
              <a:buFont typeface="Times" charset="0"/>
              <a:buNone/>
            </a:pPr>
            <a:r>
              <a:rPr lang="en-US" altLang="en-US" sz="1900" dirty="0"/>
              <a:t>Use</a:t>
            </a:r>
          </a:p>
          <a:p>
            <a:pPr algn="ctr">
              <a:spcBef>
                <a:spcPct val="10000"/>
              </a:spcBef>
              <a:buFont typeface="Times" charset="0"/>
              <a:buNone/>
            </a:pPr>
            <a:r>
              <a:rPr lang="en-US" altLang="en-US" sz="1900" dirty="0"/>
              <a:t>COACH</a:t>
            </a:r>
          </a:p>
        </p:txBody>
      </p:sp>
      <p:sp>
        <p:nvSpPr>
          <p:cNvPr id="5" name="Text Box 7"/>
          <p:cNvSpPr txBox="1">
            <a:spLocks noChangeArrowheads="1"/>
          </p:cNvSpPr>
          <p:nvPr/>
        </p:nvSpPr>
        <p:spPr bwMode="auto">
          <a:xfrm>
            <a:off x="5147932" y="1828800"/>
            <a:ext cx="1760538" cy="2006600"/>
          </a:xfrm>
          <a:prstGeom prst="rect">
            <a:avLst/>
          </a:prstGeom>
          <a:solidFill>
            <a:srgbClr val="FFBDBA"/>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Times" charset="0"/>
              <a:buNone/>
            </a:pPr>
            <a:r>
              <a:rPr lang="en-US" altLang="en-US" sz="1900"/>
              <a:t>3</a:t>
            </a:r>
          </a:p>
          <a:p>
            <a:pPr algn="ctr">
              <a:spcBef>
                <a:spcPct val="50000"/>
              </a:spcBef>
              <a:buFont typeface="Times" charset="0"/>
              <a:buNone/>
            </a:pPr>
            <a:r>
              <a:rPr lang="en-US" altLang="en-US" sz="1900"/>
              <a:t>Low desire</a:t>
            </a:r>
          </a:p>
          <a:p>
            <a:pPr algn="ctr">
              <a:spcBef>
                <a:spcPct val="50000"/>
              </a:spcBef>
              <a:buFont typeface="Times" charset="0"/>
              <a:buNone/>
            </a:pPr>
            <a:r>
              <a:rPr lang="en-US" altLang="en-US" sz="1900"/>
              <a:t>High capability</a:t>
            </a:r>
          </a:p>
          <a:p>
            <a:pPr algn="ctr">
              <a:spcBef>
                <a:spcPct val="50000"/>
              </a:spcBef>
              <a:buFont typeface="Times" charset="0"/>
              <a:buNone/>
            </a:pPr>
            <a:r>
              <a:rPr lang="en-US" altLang="en-US" sz="1900"/>
              <a:t>Use</a:t>
            </a:r>
          </a:p>
          <a:p>
            <a:pPr algn="ctr">
              <a:spcBef>
                <a:spcPct val="10000"/>
              </a:spcBef>
              <a:buFont typeface="Times" charset="0"/>
              <a:buNone/>
            </a:pPr>
            <a:r>
              <a:rPr lang="en-US" altLang="en-US" sz="1900"/>
              <a:t>RELATE</a:t>
            </a:r>
          </a:p>
        </p:txBody>
      </p:sp>
      <p:sp>
        <p:nvSpPr>
          <p:cNvPr id="6" name="Text Box 8"/>
          <p:cNvSpPr txBox="1">
            <a:spLocks noChangeArrowheads="1"/>
          </p:cNvSpPr>
          <p:nvPr/>
        </p:nvSpPr>
        <p:spPr bwMode="auto">
          <a:xfrm>
            <a:off x="6976732" y="1828800"/>
            <a:ext cx="1760538" cy="2006600"/>
          </a:xfrm>
          <a:prstGeom prst="rect">
            <a:avLst/>
          </a:prstGeom>
          <a:solidFill>
            <a:srgbClr val="C4FFB4"/>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Times" charset="0"/>
              <a:buNone/>
            </a:pPr>
            <a:r>
              <a:rPr lang="en-US" altLang="en-US" sz="1900" dirty="0"/>
              <a:t>4</a:t>
            </a:r>
          </a:p>
          <a:p>
            <a:pPr algn="ctr">
              <a:spcBef>
                <a:spcPct val="50000"/>
              </a:spcBef>
              <a:buFont typeface="Times" charset="0"/>
              <a:buNone/>
            </a:pPr>
            <a:r>
              <a:rPr lang="en-US" altLang="en-US" sz="1900" dirty="0"/>
              <a:t>High in both</a:t>
            </a:r>
          </a:p>
          <a:p>
            <a:pPr algn="ctr">
              <a:spcBef>
                <a:spcPct val="50000"/>
              </a:spcBef>
              <a:buFont typeface="Times" charset="0"/>
              <a:buNone/>
            </a:pPr>
            <a:r>
              <a:rPr lang="en-US" altLang="en-US" sz="1900" dirty="0"/>
              <a:t>areas</a:t>
            </a:r>
          </a:p>
          <a:p>
            <a:pPr algn="ctr">
              <a:spcBef>
                <a:spcPct val="50000"/>
              </a:spcBef>
              <a:buFont typeface="Times" charset="0"/>
              <a:buNone/>
            </a:pPr>
            <a:r>
              <a:rPr lang="en-US" altLang="en-US" sz="1900" dirty="0"/>
              <a:t>Use</a:t>
            </a:r>
          </a:p>
          <a:p>
            <a:pPr algn="ctr">
              <a:spcBef>
                <a:spcPct val="10000"/>
              </a:spcBef>
              <a:buFont typeface="Times" charset="0"/>
              <a:buNone/>
            </a:pPr>
            <a:r>
              <a:rPr lang="en-US" altLang="en-US" sz="1900" dirty="0"/>
              <a:t>DELEGATE</a:t>
            </a:r>
          </a:p>
        </p:txBody>
      </p:sp>
      <p:grpSp>
        <p:nvGrpSpPr>
          <p:cNvPr id="22" name="Group 21"/>
          <p:cNvGrpSpPr/>
          <p:nvPr/>
        </p:nvGrpSpPr>
        <p:grpSpPr>
          <a:xfrm>
            <a:off x="6868633" y="4343400"/>
            <a:ext cx="1524000" cy="867439"/>
            <a:chOff x="4254798" y="5257800"/>
            <a:chExt cx="1524000" cy="867439"/>
          </a:xfrm>
        </p:grpSpPr>
        <p:grpSp>
          <p:nvGrpSpPr>
            <p:cNvPr id="21" name="Group 20"/>
            <p:cNvGrpSpPr/>
            <p:nvPr/>
          </p:nvGrpSpPr>
          <p:grpSpPr>
            <a:xfrm>
              <a:off x="4254798" y="5271164"/>
              <a:ext cx="1524000" cy="854075"/>
              <a:chOff x="6477000" y="4419600"/>
              <a:chExt cx="1524000" cy="854075"/>
            </a:xfrm>
          </p:grpSpPr>
          <p:sp>
            <p:nvSpPr>
              <p:cNvPr id="10" name="Text Box 19"/>
              <p:cNvSpPr txBox="1">
                <a:spLocks noChangeArrowheads="1"/>
              </p:cNvSpPr>
              <p:nvPr/>
            </p:nvSpPr>
            <p:spPr bwMode="auto">
              <a:xfrm>
                <a:off x="7620000" y="4876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4</a:t>
                </a:r>
              </a:p>
            </p:txBody>
          </p:sp>
          <p:sp>
            <p:nvSpPr>
              <p:cNvPr id="11" name="Text Box 21"/>
              <p:cNvSpPr txBox="1">
                <a:spLocks noChangeArrowheads="1"/>
              </p:cNvSpPr>
              <p:nvPr/>
            </p:nvSpPr>
            <p:spPr bwMode="auto">
              <a:xfrm>
                <a:off x="7620000" y="4419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3</a:t>
                </a:r>
              </a:p>
            </p:txBody>
          </p:sp>
          <p:sp>
            <p:nvSpPr>
              <p:cNvPr id="12" name="Text Box 22"/>
              <p:cNvSpPr txBox="1">
                <a:spLocks noChangeArrowheads="1"/>
              </p:cNvSpPr>
              <p:nvPr/>
            </p:nvSpPr>
            <p:spPr bwMode="auto">
              <a:xfrm>
                <a:off x="6477000" y="4419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2</a:t>
                </a:r>
              </a:p>
            </p:txBody>
          </p:sp>
          <p:sp>
            <p:nvSpPr>
              <p:cNvPr id="13" name="Text Box 23"/>
              <p:cNvSpPr txBox="1">
                <a:spLocks noChangeArrowheads="1"/>
              </p:cNvSpPr>
              <p:nvPr/>
            </p:nvSpPr>
            <p:spPr bwMode="auto">
              <a:xfrm>
                <a:off x="6477000" y="48609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1</a:t>
                </a:r>
              </a:p>
            </p:txBody>
          </p:sp>
        </p:grpSp>
        <p:grpSp>
          <p:nvGrpSpPr>
            <p:cNvPr id="20" name="Group 19"/>
            <p:cNvGrpSpPr/>
            <p:nvPr/>
          </p:nvGrpSpPr>
          <p:grpSpPr>
            <a:xfrm>
              <a:off x="4572000" y="5257800"/>
              <a:ext cx="838200" cy="838200"/>
              <a:chOff x="4572000" y="5257800"/>
              <a:chExt cx="838200" cy="838200"/>
            </a:xfrm>
          </p:grpSpPr>
          <p:sp>
            <p:nvSpPr>
              <p:cNvPr id="14" name="Rectangle 13"/>
              <p:cNvSpPr>
                <a:spLocks noChangeArrowheads="1"/>
              </p:cNvSpPr>
              <p:nvPr/>
            </p:nvSpPr>
            <p:spPr bwMode="auto">
              <a:xfrm>
                <a:off x="4572000" y="5257800"/>
                <a:ext cx="381000" cy="381000"/>
              </a:xfrm>
              <a:prstGeom prst="rect">
                <a:avLst/>
              </a:prstGeom>
              <a:solidFill>
                <a:srgbClr val="FFBDB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4"/>
              <p:cNvSpPr>
                <a:spLocks noChangeArrowheads="1"/>
              </p:cNvSpPr>
              <p:nvPr/>
            </p:nvSpPr>
            <p:spPr bwMode="auto">
              <a:xfrm>
                <a:off x="5029200" y="5257800"/>
                <a:ext cx="381000" cy="381000"/>
              </a:xfrm>
              <a:prstGeom prst="rect">
                <a:avLst/>
              </a:prstGeom>
              <a:solidFill>
                <a:srgbClr val="E8D7E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5"/>
              <p:cNvSpPr>
                <a:spLocks noChangeArrowheads="1"/>
              </p:cNvSpPr>
              <p:nvPr/>
            </p:nvSpPr>
            <p:spPr bwMode="auto">
              <a:xfrm>
                <a:off x="4572000" y="5715000"/>
                <a:ext cx="381000" cy="381000"/>
              </a:xfrm>
              <a:prstGeom prst="rect">
                <a:avLst/>
              </a:prstGeom>
              <a:solidFill>
                <a:srgbClr val="C4FFB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6"/>
              <p:cNvSpPr>
                <a:spLocks noChangeArrowheads="1"/>
              </p:cNvSpPr>
              <p:nvPr/>
            </p:nvSpPr>
            <p:spPr bwMode="auto">
              <a:xfrm>
                <a:off x="5029200" y="5715000"/>
                <a:ext cx="381000" cy="381000"/>
              </a:xfrm>
              <a:prstGeom prst="rect">
                <a:avLst/>
              </a:prstGeom>
              <a:solidFill>
                <a:srgbClr val="C9F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 name="AutoShape 18"/>
            <p:cNvSpPr>
              <a:spLocks noChangeArrowheads="1"/>
            </p:cNvSpPr>
            <p:nvPr/>
          </p:nvSpPr>
          <p:spPr bwMode="auto">
            <a:xfrm flipH="1" flipV="1">
              <a:off x="4482769" y="5377416"/>
              <a:ext cx="322263" cy="533400"/>
            </a:xfrm>
            <a:prstGeom prst="curvedLeftArrow">
              <a:avLst>
                <a:gd name="adj1" fmla="val 33103"/>
                <a:gd name="adj2" fmla="val 6620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7"/>
            <p:cNvSpPr>
              <a:spLocks noChangeArrowheads="1"/>
            </p:cNvSpPr>
            <p:nvPr/>
          </p:nvSpPr>
          <p:spPr bwMode="auto">
            <a:xfrm>
              <a:off x="5164137" y="5425263"/>
              <a:ext cx="322263" cy="533400"/>
            </a:xfrm>
            <a:prstGeom prst="curvedLeftArrow">
              <a:avLst>
                <a:gd name="adj1" fmla="val 33103"/>
                <a:gd name="adj2" fmla="val 6620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 name="TextBox 23"/>
          <p:cNvSpPr txBox="1"/>
          <p:nvPr/>
        </p:nvSpPr>
        <p:spPr>
          <a:xfrm>
            <a:off x="1600200" y="4565799"/>
            <a:ext cx="5181600" cy="400110"/>
          </a:xfrm>
          <a:prstGeom prst="rect">
            <a:avLst/>
          </a:prstGeom>
          <a:noFill/>
        </p:spPr>
        <p:txBody>
          <a:bodyPr wrap="square" rtlCol="0">
            <a:spAutoFit/>
          </a:bodyPr>
          <a:lstStyle/>
          <a:p>
            <a:r>
              <a:rPr lang="en-US" sz="2000" dirty="0"/>
              <a:t>Leader shifts between strategies based on need.</a:t>
            </a:r>
          </a:p>
        </p:txBody>
      </p:sp>
      <p:sp>
        <p:nvSpPr>
          <p:cNvPr id="25" name="TextBox 24"/>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7-6</a:t>
            </a:r>
          </a:p>
        </p:txBody>
      </p:sp>
    </p:spTree>
    <p:extLst>
      <p:ext uri="{BB962C8B-B14F-4D97-AF65-F5344CB8AC3E}">
        <p14:creationId xmlns:p14="http://schemas.microsoft.com/office/powerpoint/2010/main" val="1730326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173163" y="381000"/>
            <a:ext cx="7772400" cy="762000"/>
          </a:xfrm>
        </p:spPr>
        <p:txBody>
          <a:bodyPr/>
          <a:lstStyle/>
          <a:p>
            <a:r>
              <a:rPr lang="en-US" altLang="en-US" sz="4000" b="1" dirty="0">
                <a:solidFill>
                  <a:srgbClr val="C00000"/>
                </a:solidFill>
              </a:rPr>
              <a:t>3-Step Strategic Leadership Process</a:t>
            </a:r>
            <a:endParaRPr lang="en-US" altLang="en-US" b="1" dirty="0">
              <a:solidFill>
                <a:srgbClr val="C00000"/>
              </a:solidFill>
            </a:endParaRPr>
          </a:p>
        </p:txBody>
      </p:sp>
      <p:sp>
        <p:nvSpPr>
          <p:cNvPr id="146436" name="Text Box 4"/>
          <p:cNvSpPr txBox="1">
            <a:spLocks noChangeArrowheads="1"/>
          </p:cNvSpPr>
          <p:nvPr/>
        </p:nvSpPr>
        <p:spPr bwMode="auto">
          <a:xfrm>
            <a:off x="2741612" y="1600200"/>
            <a:ext cx="12969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solidFill>
                  <a:schemeClr val="tx1"/>
                </a:solidFill>
                <a:latin typeface="Times New Roman" pitchFamily="18" charset="0"/>
              </a:rPr>
              <a:t>Do they </a:t>
            </a:r>
            <a:r>
              <a:rPr lang="en-US" altLang="en-US" sz="2000" b="1" dirty="0">
                <a:solidFill>
                  <a:schemeClr val="tx1"/>
                </a:solidFill>
                <a:latin typeface="Times New Roman" pitchFamily="18" charset="0"/>
              </a:rPr>
              <a:t>want</a:t>
            </a:r>
            <a:r>
              <a:rPr lang="en-US" altLang="en-US" sz="2000" dirty="0">
                <a:solidFill>
                  <a:schemeClr val="tx1"/>
                </a:solidFill>
                <a:latin typeface="Times New Roman" pitchFamily="18" charset="0"/>
              </a:rPr>
              <a:t> to do well?</a:t>
            </a:r>
          </a:p>
        </p:txBody>
      </p:sp>
      <p:sp>
        <p:nvSpPr>
          <p:cNvPr id="146437" name="Text Box 5"/>
          <p:cNvSpPr txBox="1">
            <a:spLocks noChangeArrowheads="1"/>
          </p:cNvSpPr>
          <p:nvPr/>
        </p:nvSpPr>
        <p:spPr bwMode="auto">
          <a:xfrm>
            <a:off x="1371600" y="1600200"/>
            <a:ext cx="15224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solidFill>
                  <a:schemeClr val="tx1"/>
                </a:solidFill>
                <a:latin typeface="Times New Roman" pitchFamily="18" charset="0"/>
              </a:rPr>
              <a:t>Do they </a:t>
            </a:r>
            <a:r>
              <a:rPr lang="en-US" altLang="en-US" sz="2000" b="1" dirty="0">
                <a:solidFill>
                  <a:schemeClr val="tx1"/>
                </a:solidFill>
                <a:latin typeface="Times New Roman" pitchFamily="18" charset="0"/>
              </a:rPr>
              <a:t>know how</a:t>
            </a:r>
            <a:r>
              <a:rPr lang="en-US" altLang="en-US" sz="2000" dirty="0">
                <a:solidFill>
                  <a:schemeClr val="tx1"/>
                </a:solidFill>
                <a:latin typeface="Times New Roman" pitchFamily="18" charset="0"/>
              </a:rPr>
              <a:t> to do it well?</a:t>
            </a:r>
          </a:p>
        </p:txBody>
      </p:sp>
      <p:sp>
        <p:nvSpPr>
          <p:cNvPr id="146441" name="Text Box 9"/>
          <p:cNvSpPr txBox="1">
            <a:spLocks noChangeArrowheads="1"/>
          </p:cNvSpPr>
          <p:nvPr/>
        </p:nvSpPr>
        <p:spPr bwMode="auto">
          <a:xfrm>
            <a:off x="1295400" y="5181600"/>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481138" indent="-457200">
              <a:spcBef>
                <a:spcPct val="0"/>
              </a:spcBef>
              <a:defRPr sz="2400">
                <a:solidFill>
                  <a:schemeClr val="tx1"/>
                </a:solidFill>
                <a:latin typeface="Times New Roman" pitchFamily="18" charset="0"/>
              </a:defRPr>
            </a:lvl3pPr>
            <a:lvl4pPr marL="2052638" indent="-457200">
              <a:spcBef>
                <a:spcPct val="0"/>
              </a:spcBef>
              <a:defRPr sz="2400">
                <a:solidFill>
                  <a:schemeClr val="tx1"/>
                </a:solidFill>
                <a:latin typeface="Times New Roman" pitchFamily="18" charset="0"/>
              </a:defRPr>
            </a:lvl4pPr>
            <a:lvl5pPr marL="2624138" indent="-457200">
              <a:spcBef>
                <a:spcPct val="0"/>
              </a:spcBef>
              <a:defRPr sz="2400">
                <a:solidFill>
                  <a:schemeClr val="tx1"/>
                </a:solidFill>
                <a:latin typeface="Times New Roman" pitchFamily="18" charset="0"/>
              </a:defRPr>
            </a:lvl5pPr>
            <a:lvl6pPr marL="3081338" indent="-457200" eaLnBrk="0" fontAlgn="base" hangingPunct="0">
              <a:spcBef>
                <a:spcPct val="0"/>
              </a:spcBef>
              <a:spcAft>
                <a:spcPct val="0"/>
              </a:spcAft>
              <a:defRPr sz="2400">
                <a:solidFill>
                  <a:schemeClr val="tx1"/>
                </a:solidFill>
                <a:latin typeface="Times New Roman" pitchFamily="18" charset="0"/>
              </a:defRPr>
            </a:lvl6pPr>
            <a:lvl7pPr marL="3538538" indent="-457200" eaLnBrk="0" fontAlgn="base" hangingPunct="0">
              <a:spcBef>
                <a:spcPct val="0"/>
              </a:spcBef>
              <a:spcAft>
                <a:spcPct val="0"/>
              </a:spcAft>
              <a:defRPr sz="2400">
                <a:solidFill>
                  <a:schemeClr val="tx1"/>
                </a:solidFill>
                <a:latin typeface="Times New Roman" pitchFamily="18" charset="0"/>
              </a:defRPr>
            </a:lvl7pPr>
            <a:lvl8pPr marL="3995738" indent="-457200" eaLnBrk="0" fontAlgn="base" hangingPunct="0">
              <a:spcBef>
                <a:spcPct val="0"/>
              </a:spcBef>
              <a:spcAft>
                <a:spcPct val="0"/>
              </a:spcAft>
              <a:defRPr sz="2400">
                <a:solidFill>
                  <a:schemeClr val="tx1"/>
                </a:solidFill>
                <a:latin typeface="Times New Roman" pitchFamily="18" charset="0"/>
              </a:defRPr>
            </a:lvl8pPr>
            <a:lvl9pPr marL="4452938" indent="-457200" eaLnBrk="0" fontAlgn="base" hangingPunct="0">
              <a:spcBef>
                <a:spcPct val="0"/>
              </a:spcBef>
              <a:spcAft>
                <a:spcPct val="0"/>
              </a:spcAft>
              <a:defRPr sz="2400">
                <a:solidFill>
                  <a:schemeClr val="tx1"/>
                </a:solidFill>
                <a:latin typeface="Times New Roman" pitchFamily="18" charset="0"/>
              </a:defRPr>
            </a:lvl9pPr>
          </a:lstStyle>
          <a:p>
            <a:pPr>
              <a:buFont typeface="Times" charset="0"/>
              <a:buNone/>
            </a:pPr>
            <a:r>
              <a:rPr lang="en-US" altLang="en-US" b="1" dirty="0">
                <a:solidFill>
                  <a:schemeClr val="tx2"/>
                </a:solidFill>
              </a:rPr>
              <a:t>1. Assess capability and desire</a:t>
            </a:r>
          </a:p>
        </p:txBody>
      </p:sp>
      <p:sp>
        <p:nvSpPr>
          <p:cNvPr id="146442" name="Text Box 10"/>
          <p:cNvSpPr txBox="1">
            <a:spLocks noChangeArrowheads="1"/>
          </p:cNvSpPr>
          <p:nvPr/>
        </p:nvSpPr>
        <p:spPr bwMode="auto">
          <a:xfrm>
            <a:off x="4381500" y="5105400"/>
            <a:ext cx="1562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 typeface="Times" charset="0"/>
              <a:buNone/>
            </a:pPr>
            <a:r>
              <a:rPr lang="en-US" altLang="en-US" b="1" dirty="0">
                <a:solidFill>
                  <a:schemeClr val="tx2"/>
                </a:solidFill>
              </a:rPr>
              <a:t>2. Select</a:t>
            </a:r>
          </a:p>
          <a:p>
            <a:pPr>
              <a:buFont typeface="Times" charset="0"/>
              <a:buNone/>
            </a:pPr>
            <a:r>
              <a:rPr lang="en-US" altLang="en-US" b="1" dirty="0">
                <a:solidFill>
                  <a:schemeClr val="tx2"/>
                </a:solidFill>
              </a:rPr>
              <a:t>    strategy</a:t>
            </a:r>
          </a:p>
        </p:txBody>
      </p:sp>
      <p:sp>
        <p:nvSpPr>
          <p:cNvPr id="146443" name="Text Box 11"/>
          <p:cNvSpPr txBox="1">
            <a:spLocks noChangeArrowheads="1"/>
          </p:cNvSpPr>
          <p:nvPr/>
        </p:nvSpPr>
        <p:spPr bwMode="auto">
          <a:xfrm>
            <a:off x="6580188" y="5105400"/>
            <a:ext cx="20304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 typeface="Times" charset="0"/>
              <a:buNone/>
            </a:pPr>
            <a:r>
              <a:rPr lang="en-US" altLang="en-US" b="1" dirty="0">
                <a:solidFill>
                  <a:schemeClr val="tx2"/>
                </a:solidFill>
              </a:rPr>
              <a:t>3. Plan how to</a:t>
            </a:r>
          </a:p>
          <a:p>
            <a:pPr>
              <a:buFont typeface="Times" charset="0"/>
              <a:buNone/>
            </a:pPr>
            <a:r>
              <a:rPr lang="en-US" altLang="en-US" b="1" dirty="0">
                <a:solidFill>
                  <a:schemeClr val="tx2"/>
                </a:solidFill>
              </a:rPr>
              <a:t>    implement</a:t>
            </a:r>
          </a:p>
        </p:txBody>
      </p:sp>
      <p:grpSp>
        <p:nvGrpSpPr>
          <p:cNvPr id="146444" name="Group 12"/>
          <p:cNvGrpSpPr>
            <a:grpSpLocks/>
          </p:cNvGrpSpPr>
          <p:nvPr/>
        </p:nvGrpSpPr>
        <p:grpSpPr bwMode="auto">
          <a:xfrm>
            <a:off x="4343400" y="2133600"/>
            <a:ext cx="1524000" cy="854075"/>
            <a:chOff x="3888" y="2784"/>
            <a:chExt cx="960" cy="538"/>
          </a:xfrm>
        </p:grpSpPr>
        <p:sp>
          <p:nvSpPr>
            <p:cNvPr id="146445" name="Rectangle 13"/>
            <p:cNvSpPr>
              <a:spLocks noChangeArrowheads="1"/>
            </p:cNvSpPr>
            <p:nvPr/>
          </p:nvSpPr>
          <p:spPr bwMode="auto">
            <a:xfrm>
              <a:off x="4080" y="2784"/>
              <a:ext cx="240" cy="240"/>
            </a:xfrm>
            <a:prstGeom prst="rect">
              <a:avLst/>
            </a:prstGeom>
            <a:solidFill>
              <a:srgbClr val="FFBDB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6" name="Rectangle 14"/>
            <p:cNvSpPr>
              <a:spLocks noChangeArrowheads="1"/>
            </p:cNvSpPr>
            <p:nvPr/>
          </p:nvSpPr>
          <p:spPr bwMode="auto">
            <a:xfrm>
              <a:off x="4368" y="2784"/>
              <a:ext cx="240" cy="240"/>
            </a:xfrm>
            <a:prstGeom prst="rect">
              <a:avLst/>
            </a:prstGeom>
            <a:solidFill>
              <a:srgbClr val="E8D7E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7" name="Rectangle 15"/>
            <p:cNvSpPr>
              <a:spLocks noChangeArrowheads="1"/>
            </p:cNvSpPr>
            <p:nvPr/>
          </p:nvSpPr>
          <p:spPr bwMode="auto">
            <a:xfrm>
              <a:off x="4080" y="3072"/>
              <a:ext cx="240" cy="240"/>
            </a:xfrm>
            <a:prstGeom prst="rect">
              <a:avLst/>
            </a:prstGeom>
            <a:solidFill>
              <a:srgbClr val="C4FFB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8" name="Rectangle 16"/>
            <p:cNvSpPr>
              <a:spLocks noChangeArrowheads="1"/>
            </p:cNvSpPr>
            <p:nvPr/>
          </p:nvSpPr>
          <p:spPr bwMode="auto">
            <a:xfrm>
              <a:off x="4368" y="3072"/>
              <a:ext cx="240" cy="240"/>
            </a:xfrm>
            <a:prstGeom prst="rect">
              <a:avLst/>
            </a:prstGeom>
            <a:solidFill>
              <a:srgbClr val="C9F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9" name="AutoShape 17"/>
            <p:cNvSpPr>
              <a:spLocks noChangeArrowheads="1"/>
            </p:cNvSpPr>
            <p:nvPr/>
          </p:nvSpPr>
          <p:spPr bwMode="auto">
            <a:xfrm flipV="1">
              <a:off x="4464" y="2880"/>
              <a:ext cx="203" cy="336"/>
            </a:xfrm>
            <a:prstGeom prst="curvedLeftArrow">
              <a:avLst>
                <a:gd name="adj1" fmla="val 33103"/>
                <a:gd name="adj2" fmla="val 6620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0" name="AutoShape 18"/>
            <p:cNvSpPr>
              <a:spLocks noChangeArrowheads="1"/>
            </p:cNvSpPr>
            <p:nvPr/>
          </p:nvSpPr>
          <p:spPr bwMode="auto">
            <a:xfrm flipH="1">
              <a:off x="4032" y="2880"/>
              <a:ext cx="203" cy="336"/>
            </a:xfrm>
            <a:prstGeom prst="curvedLeftArrow">
              <a:avLst>
                <a:gd name="adj1" fmla="val 33103"/>
                <a:gd name="adj2" fmla="val 6620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1" name="Text Box 19"/>
            <p:cNvSpPr txBox="1">
              <a:spLocks noChangeArrowheads="1"/>
            </p:cNvSpPr>
            <p:nvPr/>
          </p:nvSpPr>
          <p:spPr bwMode="auto">
            <a:xfrm>
              <a:off x="4608" y="3072"/>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1</a:t>
              </a:r>
            </a:p>
          </p:txBody>
        </p:sp>
        <p:sp>
          <p:nvSpPr>
            <p:cNvPr id="146452" name="Text Box 20"/>
            <p:cNvSpPr txBox="1">
              <a:spLocks noChangeArrowheads="1"/>
            </p:cNvSpPr>
            <p:nvPr/>
          </p:nvSpPr>
          <p:spPr bwMode="auto">
            <a:xfrm>
              <a:off x="4608" y="2784"/>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2</a:t>
              </a:r>
            </a:p>
          </p:txBody>
        </p:sp>
        <p:sp>
          <p:nvSpPr>
            <p:cNvPr id="146453" name="Text Box 21"/>
            <p:cNvSpPr txBox="1">
              <a:spLocks noChangeArrowheads="1"/>
            </p:cNvSpPr>
            <p:nvPr/>
          </p:nvSpPr>
          <p:spPr bwMode="auto">
            <a:xfrm>
              <a:off x="3888" y="2784"/>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3</a:t>
              </a:r>
            </a:p>
          </p:txBody>
        </p:sp>
        <p:sp>
          <p:nvSpPr>
            <p:cNvPr id="146454" name="Text Box 22"/>
            <p:cNvSpPr txBox="1">
              <a:spLocks noChangeArrowheads="1"/>
            </p:cNvSpPr>
            <p:nvPr/>
          </p:nvSpPr>
          <p:spPr bwMode="auto">
            <a:xfrm>
              <a:off x="3888" y="3062"/>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4</a:t>
              </a:r>
            </a:p>
          </p:txBody>
        </p:sp>
      </p:grpSp>
      <p:sp>
        <p:nvSpPr>
          <p:cNvPr id="146455" name="Line 23"/>
          <p:cNvSpPr>
            <a:spLocks noChangeShapeType="1"/>
          </p:cNvSpPr>
          <p:nvPr/>
        </p:nvSpPr>
        <p:spPr bwMode="auto">
          <a:xfrm>
            <a:off x="4038600" y="1524000"/>
            <a:ext cx="0" cy="44958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6" name="Line 24"/>
          <p:cNvSpPr>
            <a:spLocks noChangeShapeType="1"/>
          </p:cNvSpPr>
          <p:nvPr/>
        </p:nvSpPr>
        <p:spPr bwMode="auto">
          <a:xfrm>
            <a:off x="6248400" y="1524000"/>
            <a:ext cx="0" cy="44958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7" name="Text Box 25"/>
          <p:cNvSpPr txBox="1">
            <a:spLocks noChangeArrowheads="1"/>
          </p:cNvSpPr>
          <p:nvPr/>
        </p:nvSpPr>
        <p:spPr bwMode="auto">
          <a:xfrm>
            <a:off x="4343400" y="3184525"/>
            <a:ext cx="152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latin typeface="Times New Roman" pitchFamily="18" charset="0"/>
              </a:rPr>
              <a:t>Instruct</a:t>
            </a:r>
            <a:br>
              <a:rPr lang="en-US" altLang="en-US" sz="2000" dirty="0">
                <a:latin typeface="Times New Roman" pitchFamily="18" charset="0"/>
              </a:rPr>
            </a:br>
            <a:r>
              <a:rPr lang="en-US" altLang="en-US" sz="2000" dirty="0">
                <a:latin typeface="Times New Roman" pitchFamily="18" charset="0"/>
              </a:rPr>
              <a:t>Coach</a:t>
            </a:r>
            <a:br>
              <a:rPr lang="en-US" altLang="en-US" sz="2000" dirty="0">
                <a:latin typeface="Times New Roman" pitchFamily="18" charset="0"/>
              </a:rPr>
            </a:br>
            <a:r>
              <a:rPr lang="en-US" altLang="en-US" sz="2000" dirty="0">
                <a:latin typeface="Times New Roman" pitchFamily="18" charset="0"/>
              </a:rPr>
              <a:t>Relate</a:t>
            </a:r>
            <a:br>
              <a:rPr lang="en-US" altLang="en-US" sz="2000" dirty="0">
                <a:latin typeface="Times New Roman" pitchFamily="18" charset="0"/>
              </a:rPr>
            </a:br>
            <a:r>
              <a:rPr lang="en-US" altLang="en-US" sz="2000" dirty="0">
                <a:latin typeface="Times New Roman" pitchFamily="18" charset="0"/>
              </a:rPr>
              <a:t>or</a:t>
            </a:r>
            <a:br>
              <a:rPr lang="en-US" altLang="en-US" sz="2000" dirty="0">
                <a:latin typeface="Times New Roman" pitchFamily="18" charset="0"/>
              </a:rPr>
            </a:br>
            <a:r>
              <a:rPr lang="en-US" altLang="en-US" sz="2000" dirty="0">
                <a:latin typeface="Times New Roman" pitchFamily="18" charset="0"/>
              </a:rPr>
              <a:t>Delegate?</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TextBox 3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7-7</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683" y="1971675"/>
            <a:ext cx="1888917"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descr="C:\Users\jfsmi\AppData\Local\Microsoft\Windows\INetCache\IE\M21UH2YJ\MP90044646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173"/>
          <a:stretch/>
        </p:blipFill>
        <p:spPr bwMode="auto">
          <a:xfrm>
            <a:off x="1219200" y="2971800"/>
            <a:ext cx="2744871" cy="1752600"/>
          </a:xfrm>
          <a:prstGeom prst="rect">
            <a:avLst/>
          </a:prstGeom>
          <a:noFill/>
          <a:extLst>
            <a:ext uri="{909E8E84-426E-40DD-AFC4-6F175D3DCCD1}">
              <a14:hiddenFill xmlns:a14="http://schemas.microsoft.com/office/drawing/2010/main">
                <a:solidFill>
                  <a:srgbClr val="FFFFFF"/>
                </a:solidFill>
              </a14:hiddenFill>
            </a:ext>
          </a:extLst>
        </p:spPr>
      </p:pic>
      <p:sp>
        <p:nvSpPr>
          <p:cNvPr id="146439" name="Line 7"/>
          <p:cNvSpPr>
            <a:spLocks noChangeShapeType="1"/>
          </p:cNvSpPr>
          <p:nvPr/>
        </p:nvSpPr>
        <p:spPr bwMode="auto">
          <a:xfrm flipH="1">
            <a:off x="3276600" y="2590800"/>
            <a:ext cx="762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38" name="Line 6"/>
          <p:cNvSpPr>
            <a:spLocks noChangeShapeType="1"/>
          </p:cNvSpPr>
          <p:nvPr/>
        </p:nvSpPr>
        <p:spPr bwMode="auto">
          <a:xfrm flipH="1">
            <a:off x="2168526" y="2618580"/>
            <a:ext cx="65882" cy="96281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739987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E031-4B34-4D60-AF7A-41CE3AC95105}"/>
              </a:ext>
            </a:extLst>
          </p:cNvPr>
          <p:cNvSpPr>
            <a:spLocks noGrp="1"/>
          </p:cNvSpPr>
          <p:nvPr>
            <p:ph type="title"/>
          </p:nvPr>
        </p:nvSpPr>
        <p:spPr>
          <a:xfrm>
            <a:off x="1524000" y="274638"/>
            <a:ext cx="7162800" cy="944562"/>
          </a:xfrm>
        </p:spPr>
        <p:txBody>
          <a:bodyPr/>
          <a:lstStyle/>
          <a:p>
            <a:pPr algn="l"/>
            <a:r>
              <a:rPr lang="en-US" b="1" dirty="0">
                <a:solidFill>
                  <a:srgbClr val="C00000"/>
                </a:solidFill>
              </a:rPr>
              <a:t>Implementation</a:t>
            </a:r>
          </a:p>
        </p:txBody>
      </p:sp>
      <p:pic>
        <p:nvPicPr>
          <p:cNvPr id="4" name="Picture 3">
            <a:extLst>
              <a:ext uri="{FF2B5EF4-FFF2-40B4-BE49-F238E27FC236}">
                <a16:creationId xmlns:a16="http://schemas.microsoft.com/office/drawing/2014/main" id="{C57A0275-765B-4A5A-BDC8-B43BD34B3A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55678" y="1382327"/>
            <a:ext cx="5464407" cy="3570674"/>
          </a:xfrm>
          <a:prstGeom prst="rect">
            <a:avLst/>
          </a:prstGeom>
        </p:spPr>
      </p:pic>
      <p:sp>
        <p:nvSpPr>
          <p:cNvPr id="5" name="TextBox 4">
            <a:extLst>
              <a:ext uri="{FF2B5EF4-FFF2-40B4-BE49-F238E27FC236}">
                <a16:creationId xmlns:a16="http://schemas.microsoft.com/office/drawing/2014/main" id="{04302C6D-E9AE-4FE4-9C5B-8DC1F8387FFD}"/>
              </a:ext>
            </a:extLst>
          </p:cNvPr>
          <p:cNvSpPr txBox="1"/>
          <p:nvPr/>
        </p:nvSpPr>
        <p:spPr>
          <a:xfrm>
            <a:off x="1676400" y="5105400"/>
            <a:ext cx="7010400" cy="1200329"/>
          </a:xfrm>
          <a:prstGeom prst="rect">
            <a:avLst/>
          </a:prstGeom>
          <a:noFill/>
        </p:spPr>
        <p:txBody>
          <a:bodyPr wrap="square" rtlCol="0">
            <a:spAutoFit/>
          </a:bodyPr>
          <a:lstStyle/>
          <a:p>
            <a:r>
              <a:rPr lang="en-US" sz="2400" dirty="0"/>
              <a:t>A Strategic Leader helps employees deal with anxieties associated with unexpected change, focusing on the </a:t>
            </a:r>
            <a:r>
              <a:rPr lang="en-US" sz="2400" i="1" dirty="0"/>
              <a:t>people</a:t>
            </a:r>
            <a:r>
              <a:rPr lang="en-US" sz="2400" dirty="0"/>
              <a:t> issues rather than the </a:t>
            </a:r>
            <a:r>
              <a:rPr lang="en-US" sz="2400" i="1" dirty="0"/>
              <a:t>tasks.</a:t>
            </a:r>
            <a:endParaRPr lang="en-US" sz="2400" dirty="0"/>
          </a:p>
        </p:txBody>
      </p:sp>
      <p:sp>
        <p:nvSpPr>
          <p:cNvPr id="6" name="TextBox 5">
            <a:extLst>
              <a:ext uri="{FF2B5EF4-FFF2-40B4-BE49-F238E27FC236}">
                <a16:creationId xmlns:a16="http://schemas.microsoft.com/office/drawing/2014/main" id="{58A93D2C-7875-483D-9AE4-F036F4E3394D}"/>
              </a:ext>
            </a:extLst>
          </p:cNvPr>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8-1</a:t>
            </a:r>
          </a:p>
        </p:txBody>
      </p:sp>
    </p:spTree>
    <p:extLst>
      <p:ext uri="{BB962C8B-B14F-4D97-AF65-F5344CB8AC3E}">
        <p14:creationId xmlns:p14="http://schemas.microsoft.com/office/powerpoint/2010/main" val="2747241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8-2</a:t>
            </a:r>
          </a:p>
        </p:txBody>
      </p:sp>
      <p:sp>
        <p:nvSpPr>
          <p:cNvPr id="4" name="Title 1"/>
          <p:cNvSpPr>
            <a:spLocks noGrp="1"/>
          </p:cNvSpPr>
          <p:nvPr>
            <p:ph type="title"/>
          </p:nvPr>
        </p:nvSpPr>
        <p:spPr>
          <a:xfrm>
            <a:off x="1447800" y="274638"/>
            <a:ext cx="72390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Implementation Ideas: </a:t>
            </a:r>
            <a:r>
              <a:rPr lang="en-US" b="1" i="1" dirty="0">
                <a:solidFill>
                  <a:srgbClr val="C00000"/>
                </a:solidFill>
                <a:latin typeface="Arial" panose="020B0604020202020204" pitchFamily="34" charset="0"/>
                <a:cs typeface="Arial" panose="020B0604020202020204" pitchFamily="34" charset="0"/>
              </a:rPr>
              <a:t>Relate</a:t>
            </a:r>
            <a:endParaRPr lang="en-US"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1447800" y="1524000"/>
            <a:ext cx="7315200" cy="4370427"/>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2900" dirty="0"/>
              <a:t>Share relevant information</a:t>
            </a:r>
          </a:p>
          <a:p>
            <a:pPr marL="404813" indent="-404813">
              <a:spcAft>
                <a:spcPts val="1800"/>
              </a:spcAft>
              <a:buClr>
                <a:srgbClr val="C00000"/>
              </a:buClr>
              <a:buFont typeface="Wingdings" panose="05000000000000000000" pitchFamily="2" charset="2"/>
              <a:buChar char="Ø"/>
            </a:pPr>
            <a:r>
              <a:rPr lang="en-US" sz="2900" dirty="0"/>
              <a:t>Lead a discussion of concerns</a:t>
            </a:r>
          </a:p>
          <a:p>
            <a:pPr marL="404813" indent="-404813">
              <a:spcAft>
                <a:spcPts val="1800"/>
              </a:spcAft>
              <a:buClr>
                <a:srgbClr val="C00000"/>
              </a:buClr>
              <a:buFont typeface="Wingdings" panose="05000000000000000000" pitchFamily="2" charset="2"/>
              <a:buChar char="Ø"/>
            </a:pPr>
            <a:r>
              <a:rPr lang="en-US" sz="2900" dirty="0"/>
              <a:t>Offer “effort” rewards</a:t>
            </a:r>
          </a:p>
          <a:p>
            <a:pPr marL="404813" indent="-404813">
              <a:spcAft>
                <a:spcPts val="1800"/>
              </a:spcAft>
              <a:buClr>
                <a:srgbClr val="C00000"/>
              </a:buClr>
              <a:buFont typeface="Wingdings" panose="05000000000000000000" pitchFamily="2" charset="2"/>
              <a:buChar char="Ø"/>
            </a:pPr>
            <a:r>
              <a:rPr lang="en-US" sz="2900" dirty="0"/>
              <a:t>Give one-on-one pep talks</a:t>
            </a:r>
          </a:p>
          <a:p>
            <a:pPr marL="404813" indent="-404813">
              <a:spcAft>
                <a:spcPts val="1800"/>
              </a:spcAft>
              <a:buClr>
                <a:srgbClr val="C00000"/>
              </a:buClr>
              <a:buFont typeface="Wingdings" panose="05000000000000000000" pitchFamily="2" charset="2"/>
              <a:buChar char="Ø"/>
            </a:pPr>
            <a:r>
              <a:rPr lang="en-US" sz="2900" dirty="0"/>
              <a:t>Throw a pizza party</a:t>
            </a:r>
          </a:p>
          <a:p>
            <a:pPr marL="404813" indent="-404813">
              <a:buClr>
                <a:srgbClr val="C00000"/>
              </a:buClr>
              <a:buFont typeface="Wingdings" panose="05000000000000000000" pitchFamily="2" charset="2"/>
              <a:buChar char="Ø"/>
            </a:pPr>
            <a:r>
              <a:rPr lang="en-US" sz="2900" b="1" dirty="0"/>
              <a:t>Others?</a:t>
            </a:r>
            <a:r>
              <a:rPr lang="en-US" sz="2900" dirty="0"/>
              <a:t> </a:t>
            </a:r>
            <a:r>
              <a:rPr lang="en-US" sz="2900" i="1" dirty="0"/>
              <a:t>Leadership “menu” needs to be extensive for good implementation</a:t>
            </a:r>
            <a:endParaRPr lang="en-US" sz="2900" b="1" dirty="0"/>
          </a:p>
        </p:txBody>
      </p:sp>
    </p:spTree>
    <p:extLst>
      <p:ext uri="{BB962C8B-B14F-4D97-AF65-F5344CB8AC3E}">
        <p14:creationId xmlns:p14="http://schemas.microsoft.com/office/powerpoint/2010/main" val="2869582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486400" y="1143000"/>
            <a:ext cx="3124200" cy="2286000"/>
          </a:xfrm>
          <a:prstGeom prst="ellipse">
            <a:avLst/>
          </a:prstGeom>
          <a:solidFill>
            <a:srgbClr val="FFFFA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8-3</a:t>
            </a:r>
          </a:p>
        </p:txBody>
      </p:sp>
      <p:sp>
        <p:nvSpPr>
          <p:cNvPr id="4" name="Title 1"/>
          <p:cNvSpPr>
            <a:spLocks noGrp="1"/>
          </p:cNvSpPr>
          <p:nvPr>
            <p:ph type="title"/>
          </p:nvPr>
        </p:nvSpPr>
        <p:spPr>
          <a:xfrm>
            <a:off x="1447800" y="274638"/>
            <a:ext cx="7239000" cy="1143000"/>
          </a:xfrm>
        </p:spPr>
        <p:txBody>
          <a:bodyPr>
            <a:normAutofit fontScale="90000"/>
          </a:bodyPr>
          <a:lstStyle/>
          <a:p>
            <a:pPr algn="l"/>
            <a:r>
              <a:rPr lang="en-US" b="1" dirty="0">
                <a:solidFill>
                  <a:srgbClr val="C00000"/>
                </a:solidFill>
                <a:latin typeface="Arial" panose="020B0604020202020204" pitchFamily="34" charset="0"/>
                <a:cs typeface="Arial" panose="020B0604020202020204" pitchFamily="34" charset="0"/>
              </a:rPr>
              <a:t>Idea: Build a Behavior Database</a:t>
            </a:r>
          </a:p>
        </p:txBody>
      </p:sp>
      <p:sp>
        <p:nvSpPr>
          <p:cNvPr id="5" name="TextBox 4"/>
          <p:cNvSpPr txBox="1"/>
          <p:nvPr/>
        </p:nvSpPr>
        <p:spPr>
          <a:xfrm>
            <a:off x="1447800" y="1790849"/>
            <a:ext cx="4038600" cy="3924151"/>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2600" dirty="0"/>
              <a:t>A “Leadership Actions Database” </a:t>
            </a:r>
            <a:r>
              <a:rPr lang="en-US" sz="2600" b="1" dirty="0"/>
              <a:t>collects</a:t>
            </a:r>
            <a:r>
              <a:rPr lang="en-US" sz="2600" dirty="0"/>
              <a:t> many examples of appropriate leader behaviors.</a:t>
            </a:r>
          </a:p>
          <a:p>
            <a:pPr marL="404813" indent="-404813">
              <a:buClr>
                <a:srgbClr val="C00000"/>
              </a:buClr>
              <a:buFont typeface="Wingdings" panose="05000000000000000000" pitchFamily="2" charset="2"/>
              <a:buChar char="Ø"/>
            </a:pPr>
            <a:r>
              <a:rPr lang="en-US" sz="2600" dirty="0"/>
              <a:t>It becomes strategic when </a:t>
            </a:r>
            <a:r>
              <a:rPr lang="en-US" sz="2600" b="1" dirty="0"/>
              <a:t>organized</a:t>
            </a:r>
            <a:r>
              <a:rPr lang="en-US" sz="2600" dirty="0"/>
              <a:t> usefully; for example, by which strategy each action relates to.</a:t>
            </a:r>
            <a:endParaRPr lang="en-US" sz="2600" b="1" dirty="0"/>
          </a:p>
        </p:txBody>
      </p:sp>
      <p:graphicFrame>
        <p:nvGraphicFramePr>
          <p:cNvPr id="7" name="Object 7"/>
          <p:cNvGraphicFramePr>
            <a:graphicFrameLocks noChangeAspect="1"/>
          </p:cNvGraphicFramePr>
          <p:nvPr>
            <p:extLst>
              <p:ext uri="{D42A27DB-BD31-4B8C-83A1-F6EECF244321}">
                <p14:modId xmlns:p14="http://schemas.microsoft.com/office/powerpoint/2010/main" val="3350960529"/>
              </p:ext>
            </p:extLst>
          </p:nvPr>
        </p:nvGraphicFramePr>
        <p:xfrm>
          <a:off x="5938838" y="1600200"/>
          <a:ext cx="2290762" cy="4114800"/>
        </p:xfrm>
        <a:graphic>
          <a:graphicData uri="http://schemas.openxmlformats.org/presentationml/2006/ole">
            <mc:AlternateContent xmlns:mc="http://schemas.openxmlformats.org/markup-compatibility/2006">
              <mc:Choice xmlns:v="urn:schemas-microsoft-com:vml" Requires="v">
                <p:oleObj spid="_x0000_s10329" r:id="rId3" imgW="2489200" imgH="4470400" progId="MS_ClipArt_Gallery">
                  <p:embed/>
                </p:oleObj>
              </mc:Choice>
              <mc:Fallback>
                <p:oleObj r:id="rId3" imgW="2489200" imgH="447040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838" y="1600200"/>
                        <a:ext cx="2290762" cy="4114800"/>
                      </a:xfrm>
                      <a:prstGeom prst="rect">
                        <a:avLst/>
                      </a:prstGeom>
                    </p:spPr>
                  </p:pic>
                </p:oleObj>
              </mc:Fallback>
            </mc:AlternateContent>
          </a:graphicData>
        </a:graphic>
      </p:graphicFrame>
      <p:sp>
        <p:nvSpPr>
          <p:cNvPr id="8" name="Text Box 9"/>
          <p:cNvSpPr txBox="1">
            <a:spLocks noChangeArrowheads="1"/>
          </p:cNvSpPr>
          <p:nvPr/>
        </p:nvSpPr>
        <p:spPr bwMode="auto">
          <a:xfrm>
            <a:off x="6858000" y="1600200"/>
            <a:ext cx="914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7200" dirty="0">
                <a:solidFill>
                  <a:srgbClr val="CC0000"/>
                </a:solidFill>
                <a:latin typeface="Times New Roman" pitchFamily="18" charset="0"/>
              </a:rPr>
              <a:t>!</a:t>
            </a:r>
            <a:endParaRPr lang="en-US" altLang="en-US" sz="6600" dirty="0">
              <a:solidFill>
                <a:srgbClr val="CC0000"/>
              </a:solidFill>
              <a:latin typeface="Times New Roman" pitchFamily="18" charset="0"/>
            </a:endParaRPr>
          </a:p>
        </p:txBody>
      </p:sp>
    </p:spTree>
    <p:extLst>
      <p:ext uri="{BB962C8B-B14F-4D97-AF65-F5344CB8AC3E}">
        <p14:creationId xmlns:p14="http://schemas.microsoft.com/office/powerpoint/2010/main" val="218799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SLTI Answer Sheet</a:t>
            </a:r>
          </a:p>
        </p:txBody>
      </p:sp>
      <p:sp>
        <p:nvSpPr>
          <p:cNvPr id="54" name="TextBox 53"/>
          <p:cNvSpPr txBox="1"/>
          <p:nvPr/>
        </p:nvSpPr>
        <p:spPr>
          <a:xfrm>
            <a:off x="1879600" y="2064603"/>
            <a:ext cx="6340475" cy="830997"/>
          </a:xfrm>
          <a:prstGeom prst="rect">
            <a:avLst/>
          </a:prstGeom>
          <a:noFill/>
        </p:spPr>
        <p:txBody>
          <a:bodyPr wrap="square" rtlCol="0">
            <a:spAutoFit/>
          </a:bodyPr>
          <a:lstStyle/>
          <a:p>
            <a:pPr algn="ctr"/>
            <a:r>
              <a:rPr lang="en-US" sz="1600" dirty="0">
                <a:solidFill>
                  <a:srgbClr val="C00000"/>
                </a:solidFill>
              </a:rPr>
              <a:t>Definitely      Probably     Possibly        Probably        Definitely</a:t>
            </a:r>
          </a:p>
          <a:p>
            <a:pPr algn="ctr"/>
            <a:endParaRPr lang="en-US" sz="1600" dirty="0">
              <a:solidFill>
                <a:srgbClr val="C00000"/>
              </a:solidFill>
            </a:endParaRPr>
          </a:p>
          <a:p>
            <a:pPr algn="ctr"/>
            <a:endParaRPr lang="en-US" sz="1600" dirty="0">
              <a:solidFill>
                <a:srgbClr val="C00000"/>
              </a:solidFill>
            </a:endParaRPr>
          </a:p>
        </p:txBody>
      </p:sp>
      <p:sp>
        <p:nvSpPr>
          <p:cNvPr id="56" name="TextBox 55"/>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A-1</a:t>
            </a:r>
          </a:p>
        </p:txBody>
      </p:sp>
      <p:graphicFrame>
        <p:nvGraphicFramePr>
          <p:cNvPr id="58" name="Table 57"/>
          <p:cNvGraphicFramePr>
            <a:graphicFrameLocks noGrp="1"/>
          </p:cNvGraphicFramePr>
          <p:nvPr>
            <p:extLst>
              <p:ext uri="{D42A27DB-BD31-4B8C-83A1-F6EECF244321}">
                <p14:modId xmlns:p14="http://schemas.microsoft.com/office/powerpoint/2010/main" val="1560008876"/>
              </p:ext>
            </p:extLst>
          </p:nvPr>
        </p:nvGraphicFramePr>
        <p:xfrm>
          <a:off x="1524000" y="3131404"/>
          <a:ext cx="7117080" cy="16814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19964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407920">
                  <a:extLst>
                    <a:ext uri="{9D8B030D-6E8A-4147-A177-3AD203B41FA5}">
                      <a16:colId xmlns:a16="http://schemas.microsoft.com/office/drawing/2014/main" val="20004"/>
                    </a:ext>
                  </a:extLst>
                </a:gridCol>
              </a:tblGrid>
              <a:tr h="370840">
                <a:tc>
                  <a:txBody>
                    <a:bodyPr/>
                    <a:lstStyle/>
                    <a:p>
                      <a:r>
                        <a:rPr lang="en-US" sz="1800" dirty="0">
                          <a:solidFill>
                            <a:srgbClr val="C00000"/>
                          </a:solidFill>
                        </a:rPr>
                        <a:t>Example Case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solidFill>
                          <a:schemeClr val="tx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solidFill>
                          <a:schemeClr val="tx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dirty="0">
                          <a:solidFill>
                            <a:schemeClr val="tx1"/>
                          </a:solidFill>
                        </a:rPr>
                        <a:t>You are in a building with a strong smell of smoke. Your goal is to make sure your employees are safe. Will it work if you…</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defTabSz="228600">
                        <a:spcAft>
                          <a:spcPts val="400"/>
                        </a:spcAft>
                        <a:buAutoNum type="alphaUcPeriod"/>
                        <a:tabLst/>
                      </a:pPr>
                      <a:r>
                        <a:rPr lang="en-US" sz="1400" dirty="0">
                          <a:solidFill>
                            <a:schemeClr val="tx1"/>
                          </a:solidFill>
                        </a:rPr>
                        <a:t>Pull</a:t>
                      </a:r>
                      <a:r>
                        <a:rPr lang="en-US" sz="1400" baseline="0" dirty="0">
                          <a:solidFill>
                            <a:schemeClr val="tx1"/>
                          </a:solidFill>
                        </a:rPr>
                        <a:t> the fire alarm?</a:t>
                      </a:r>
                    </a:p>
                    <a:p>
                      <a:pPr marL="228600" indent="-228600" defTabSz="228600">
                        <a:spcAft>
                          <a:spcPts val="400"/>
                        </a:spcAft>
                        <a:buAutoNum type="alphaUcPeriod"/>
                        <a:tabLst/>
                      </a:pPr>
                      <a:r>
                        <a:rPr lang="en-US" sz="1400" baseline="0" dirty="0">
                          <a:solidFill>
                            <a:schemeClr val="tx1"/>
                          </a:solidFill>
                        </a:rPr>
                        <a:t>Look for the source?</a:t>
                      </a:r>
                    </a:p>
                    <a:p>
                      <a:pPr marL="228600" indent="-228600" defTabSz="228600">
                        <a:spcAft>
                          <a:spcPts val="400"/>
                        </a:spcAft>
                        <a:buAutoNum type="alphaUcPeriod"/>
                        <a:tabLst/>
                      </a:pPr>
                      <a:r>
                        <a:rPr lang="en-US" sz="1400" baseline="0" dirty="0">
                          <a:solidFill>
                            <a:schemeClr val="tx1"/>
                          </a:solidFill>
                        </a:rPr>
                        <a:t>Fight the fire yourself?</a:t>
                      </a:r>
                    </a:p>
                    <a:p>
                      <a:pPr marL="228600" indent="-228600" defTabSz="228600">
                        <a:buAutoNum type="alphaUcPeriod"/>
                        <a:tabLst/>
                      </a:pPr>
                      <a:r>
                        <a:rPr lang="en-US" sz="1400" baseline="0" dirty="0">
                          <a:solidFill>
                            <a:schemeClr val="tx1"/>
                          </a:solidFill>
                        </a:rPr>
                        <a:t>Leave the building without telling anyone?</a:t>
                      </a:r>
                      <a:endParaRPr lang="en-US" sz="1400" dirty="0">
                        <a:solidFill>
                          <a:schemeClr val="tx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tx1"/>
                          </a:solidFill>
                        </a:rPr>
                        <a:t>1.</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400"/>
                        </a:spcAft>
                      </a:pPr>
                      <a:r>
                        <a:rPr lang="en-US" sz="1400" dirty="0">
                          <a:solidFill>
                            <a:schemeClr val="tx1"/>
                          </a:solidFill>
                        </a:rPr>
                        <a:t>A.</a:t>
                      </a:r>
                    </a:p>
                    <a:p>
                      <a:pPr algn="r">
                        <a:spcAft>
                          <a:spcPts val="400"/>
                        </a:spcAft>
                      </a:pPr>
                      <a:r>
                        <a:rPr lang="en-US" sz="1400" dirty="0">
                          <a:solidFill>
                            <a:schemeClr val="tx1"/>
                          </a:solidFill>
                        </a:rPr>
                        <a:t>B.</a:t>
                      </a:r>
                    </a:p>
                    <a:p>
                      <a:pPr algn="r">
                        <a:spcAft>
                          <a:spcPts val="400"/>
                        </a:spcAft>
                      </a:pPr>
                      <a:r>
                        <a:rPr lang="en-US" sz="1400" dirty="0">
                          <a:solidFill>
                            <a:schemeClr val="tx1"/>
                          </a:solidFill>
                        </a:rPr>
                        <a:t>C.</a:t>
                      </a:r>
                    </a:p>
                    <a:p>
                      <a:pPr algn="r">
                        <a:spcAft>
                          <a:spcPts val="400"/>
                        </a:spcAft>
                      </a:pPr>
                      <a:r>
                        <a:rPr lang="en-US" sz="1400" dirty="0">
                          <a:solidFill>
                            <a:schemeClr val="tx1"/>
                          </a:solidFill>
                        </a:rPr>
                        <a:t>D.</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1274" name="Group 11273"/>
          <p:cNvGrpSpPr/>
          <p:nvPr/>
        </p:nvGrpSpPr>
        <p:grpSpPr>
          <a:xfrm>
            <a:off x="6324600" y="3510260"/>
            <a:ext cx="2133600" cy="1061740"/>
            <a:chOff x="6324600" y="1986260"/>
            <a:chExt cx="2133600" cy="1061740"/>
          </a:xfrm>
        </p:grpSpPr>
        <p:grpSp>
          <p:nvGrpSpPr>
            <p:cNvPr id="11267" name="Group 11266"/>
            <p:cNvGrpSpPr/>
            <p:nvPr/>
          </p:nvGrpSpPr>
          <p:grpSpPr>
            <a:xfrm>
              <a:off x="6324600" y="1986260"/>
              <a:ext cx="2133600" cy="228600"/>
              <a:chOff x="6324600" y="1986260"/>
              <a:chExt cx="2133600" cy="228600"/>
            </a:xfrm>
          </p:grpSpPr>
          <p:sp>
            <p:nvSpPr>
              <p:cNvPr id="59" name="TextBox 58"/>
              <p:cNvSpPr txBox="1"/>
              <p:nvPr/>
            </p:nvSpPr>
            <p:spPr>
              <a:xfrm>
                <a:off x="6324600" y="1987358"/>
                <a:ext cx="369886" cy="227500"/>
              </a:xfrm>
              <a:prstGeom prst="rect">
                <a:avLst/>
              </a:prstGeom>
              <a:noFill/>
              <a:ln>
                <a:solidFill>
                  <a:schemeClr val="tx1"/>
                </a:solidFill>
              </a:ln>
            </p:spPr>
            <p:txBody>
              <a:bodyPr wrap="square" rtlCol="0">
                <a:spAutoFit/>
              </a:bodyPr>
              <a:lstStyle/>
              <a:p>
                <a:pPr algn="ctr"/>
                <a:r>
                  <a:rPr lang="en-US" sz="1400" dirty="0"/>
                  <a:t>1</a:t>
                </a:r>
              </a:p>
            </p:txBody>
          </p:sp>
          <p:sp>
            <p:nvSpPr>
              <p:cNvPr id="61" name="TextBox 60"/>
              <p:cNvSpPr txBox="1"/>
              <p:nvPr/>
            </p:nvSpPr>
            <p:spPr>
              <a:xfrm>
                <a:off x="6764339" y="1987360"/>
                <a:ext cx="369886" cy="227500"/>
              </a:xfrm>
              <a:prstGeom prst="rect">
                <a:avLst/>
              </a:prstGeom>
              <a:noFill/>
              <a:ln>
                <a:solidFill>
                  <a:schemeClr val="tx1"/>
                </a:solidFill>
              </a:ln>
            </p:spPr>
            <p:txBody>
              <a:bodyPr wrap="square" rtlCol="0">
                <a:spAutoFit/>
              </a:bodyPr>
              <a:lstStyle/>
              <a:p>
                <a:pPr algn="ctr"/>
                <a:r>
                  <a:rPr lang="en-US" sz="1400" dirty="0"/>
                  <a:t>2</a:t>
                </a:r>
              </a:p>
            </p:txBody>
          </p:sp>
          <p:sp>
            <p:nvSpPr>
              <p:cNvPr id="62" name="TextBox 61"/>
              <p:cNvSpPr txBox="1"/>
              <p:nvPr/>
            </p:nvSpPr>
            <p:spPr>
              <a:xfrm>
                <a:off x="7202489" y="1986260"/>
                <a:ext cx="369886" cy="227500"/>
              </a:xfrm>
              <a:prstGeom prst="rect">
                <a:avLst/>
              </a:prstGeom>
              <a:noFill/>
              <a:ln>
                <a:solidFill>
                  <a:schemeClr val="tx1"/>
                </a:solidFill>
              </a:ln>
            </p:spPr>
            <p:txBody>
              <a:bodyPr wrap="square" rtlCol="0">
                <a:spAutoFit/>
              </a:bodyPr>
              <a:lstStyle/>
              <a:p>
                <a:pPr algn="ctr"/>
                <a:r>
                  <a:rPr lang="en-US" sz="1400" dirty="0"/>
                  <a:t>3</a:t>
                </a:r>
              </a:p>
            </p:txBody>
          </p:sp>
          <p:sp>
            <p:nvSpPr>
              <p:cNvPr id="63" name="TextBox 62"/>
              <p:cNvSpPr txBox="1"/>
              <p:nvPr/>
            </p:nvSpPr>
            <p:spPr>
              <a:xfrm>
                <a:off x="7640639" y="1986260"/>
                <a:ext cx="369886" cy="227500"/>
              </a:xfrm>
              <a:prstGeom prst="rect">
                <a:avLst/>
              </a:prstGeom>
              <a:noFill/>
              <a:ln>
                <a:solidFill>
                  <a:schemeClr val="tx1"/>
                </a:solidFill>
              </a:ln>
            </p:spPr>
            <p:txBody>
              <a:bodyPr wrap="square" rtlCol="0">
                <a:spAutoFit/>
              </a:bodyPr>
              <a:lstStyle/>
              <a:p>
                <a:pPr algn="ctr"/>
                <a:r>
                  <a:rPr lang="en-US" sz="1400" dirty="0"/>
                  <a:t>4</a:t>
                </a:r>
              </a:p>
            </p:txBody>
          </p:sp>
          <p:sp>
            <p:nvSpPr>
              <p:cNvPr id="64" name="TextBox 63"/>
              <p:cNvSpPr txBox="1"/>
              <p:nvPr/>
            </p:nvSpPr>
            <p:spPr>
              <a:xfrm>
                <a:off x="8088314" y="1986260"/>
                <a:ext cx="369886" cy="227500"/>
              </a:xfrm>
              <a:prstGeom prst="rect">
                <a:avLst/>
              </a:prstGeom>
              <a:solidFill>
                <a:schemeClr val="bg1">
                  <a:lumMod val="85000"/>
                </a:schemeClr>
              </a:solidFill>
              <a:ln>
                <a:solidFill>
                  <a:schemeClr val="tx1"/>
                </a:solidFill>
              </a:ln>
            </p:spPr>
            <p:txBody>
              <a:bodyPr wrap="square" rtlCol="0">
                <a:spAutoFit/>
              </a:bodyPr>
              <a:lstStyle/>
              <a:p>
                <a:pPr algn="ctr"/>
                <a:r>
                  <a:rPr lang="en-US" sz="1400" dirty="0"/>
                  <a:t>5</a:t>
                </a:r>
              </a:p>
            </p:txBody>
          </p:sp>
        </p:grpSp>
        <p:grpSp>
          <p:nvGrpSpPr>
            <p:cNvPr id="69" name="Group 68"/>
            <p:cNvGrpSpPr/>
            <p:nvPr/>
          </p:nvGrpSpPr>
          <p:grpSpPr>
            <a:xfrm>
              <a:off x="6324600" y="2266950"/>
              <a:ext cx="2133600" cy="228600"/>
              <a:chOff x="6324600" y="1986260"/>
              <a:chExt cx="2133600" cy="228600"/>
            </a:xfrm>
          </p:grpSpPr>
          <p:sp>
            <p:nvSpPr>
              <p:cNvPr id="70" name="TextBox 69"/>
              <p:cNvSpPr txBox="1"/>
              <p:nvPr/>
            </p:nvSpPr>
            <p:spPr>
              <a:xfrm>
                <a:off x="6324600" y="1987358"/>
                <a:ext cx="369886" cy="227500"/>
              </a:xfrm>
              <a:prstGeom prst="rect">
                <a:avLst/>
              </a:prstGeom>
              <a:noFill/>
              <a:ln>
                <a:solidFill>
                  <a:schemeClr val="tx1"/>
                </a:solidFill>
              </a:ln>
            </p:spPr>
            <p:txBody>
              <a:bodyPr wrap="square" rtlCol="0">
                <a:spAutoFit/>
              </a:bodyPr>
              <a:lstStyle/>
              <a:p>
                <a:pPr algn="ctr"/>
                <a:r>
                  <a:rPr lang="en-US" sz="1400" dirty="0"/>
                  <a:t>1</a:t>
                </a:r>
              </a:p>
            </p:txBody>
          </p:sp>
          <p:sp>
            <p:nvSpPr>
              <p:cNvPr id="71" name="TextBox 70"/>
              <p:cNvSpPr txBox="1"/>
              <p:nvPr/>
            </p:nvSpPr>
            <p:spPr>
              <a:xfrm>
                <a:off x="6764339" y="1987360"/>
                <a:ext cx="369886" cy="227500"/>
              </a:xfrm>
              <a:prstGeom prst="rect">
                <a:avLst/>
              </a:prstGeom>
              <a:noFill/>
              <a:ln>
                <a:solidFill>
                  <a:schemeClr val="tx1"/>
                </a:solidFill>
              </a:ln>
            </p:spPr>
            <p:txBody>
              <a:bodyPr wrap="square" rtlCol="0">
                <a:spAutoFit/>
              </a:bodyPr>
              <a:lstStyle/>
              <a:p>
                <a:pPr algn="ctr"/>
                <a:r>
                  <a:rPr lang="en-US" sz="1400" dirty="0"/>
                  <a:t>2</a:t>
                </a:r>
              </a:p>
            </p:txBody>
          </p:sp>
          <p:sp>
            <p:nvSpPr>
              <p:cNvPr id="72" name="TextBox 71"/>
              <p:cNvSpPr txBox="1"/>
              <p:nvPr/>
            </p:nvSpPr>
            <p:spPr>
              <a:xfrm>
                <a:off x="7202489" y="1986260"/>
                <a:ext cx="369886" cy="227500"/>
              </a:xfrm>
              <a:prstGeom prst="rect">
                <a:avLst/>
              </a:prstGeom>
              <a:solidFill>
                <a:schemeClr val="bg1">
                  <a:lumMod val="85000"/>
                </a:schemeClr>
              </a:solidFill>
              <a:ln>
                <a:solidFill>
                  <a:schemeClr val="tx1"/>
                </a:solidFill>
              </a:ln>
            </p:spPr>
            <p:txBody>
              <a:bodyPr wrap="square" rtlCol="0">
                <a:spAutoFit/>
              </a:bodyPr>
              <a:lstStyle/>
              <a:p>
                <a:pPr algn="ctr"/>
                <a:r>
                  <a:rPr lang="en-US" sz="1400" dirty="0"/>
                  <a:t>3</a:t>
                </a:r>
              </a:p>
            </p:txBody>
          </p:sp>
          <p:sp>
            <p:nvSpPr>
              <p:cNvPr id="73" name="TextBox 72"/>
              <p:cNvSpPr txBox="1"/>
              <p:nvPr/>
            </p:nvSpPr>
            <p:spPr>
              <a:xfrm>
                <a:off x="7640639" y="1986260"/>
                <a:ext cx="369886" cy="227500"/>
              </a:xfrm>
              <a:prstGeom prst="rect">
                <a:avLst/>
              </a:prstGeom>
              <a:noFill/>
              <a:ln>
                <a:solidFill>
                  <a:schemeClr val="tx1"/>
                </a:solidFill>
              </a:ln>
            </p:spPr>
            <p:txBody>
              <a:bodyPr wrap="square" rtlCol="0">
                <a:spAutoFit/>
              </a:bodyPr>
              <a:lstStyle/>
              <a:p>
                <a:pPr algn="ctr"/>
                <a:r>
                  <a:rPr lang="en-US" sz="1400" dirty="0"/>
                  <a:t>4</a:t>
                </a:r>
              </a:p>
            </p:txBody>
          </p:sp>
          <p:sp>
            <p:nvSpPr>
              <p:cNvPr id="74" name="TextBox 73"/>
              <p:cNvSpPr txBox="1"/>
              <p:nvPr/>
            </p:nvSpPr>
            <p:spPr>
              <a:xfrm>
                <a:off x="8088314" y="1986260"/>
                <a:ext cx="369886" cy="227500"/>
              </a:xfrm>
              <a:prstGeom prst="rect">
                <a:avLst/>
              </a:prstGeom>
              <a:noFill/>
              <a:ln>
                <a:solidFill>
                  <a:schemeClr val="tx1"/>
                </a:solidFill>
              </a:ln>
            </p:spPr>
            <p:txBody>
              <a:bodyPr wrap="square" rtlCol="0">
                <a:spAutoFit/>
              </a:bodyPr>
              <a:lstStyle/>
              <a:p>
                <a:pPr algn="ctr"/>
                <a:r>
                  <a:rPr lang="en-US" sz="1400" dirty="0"/>
                  <a:t>5</a:t>
                </a:r>
              </a:p>
            </p:txBody>
          </p:sp>
        </p:grpSp>
        <p:grpSp>
          <p:nvGrpSpPr>
            <p:cNvPr id="75" name="Group 74"/>
            <p:cNvGrpSpPr/>
            <p:nvPr/>
          </p:nvGrpSpPr>
          <p:grpSpPr>
            <a:xfrm>
              <a:off x="6324600" y="2543175"/>
              <a:ext cx="2133600" cy="228600"/>
              <a:chOff x="6324600" y="1986260"/>
              <a:chExt cx="2133600" cy="228600"/>
            </a:xfrm>
          </p:grpSpPr>
          <p:sp>
            <p:nvSpPr>
              <p:cNvPr id="76" name="TextBox 75"/>
              <p:cNvSpPr txBox="1"/>
              <p:nvPr/>
            </p:nvSpPr>
            <p:spPr>
              <a:xfrm>
                <a:off x="6324600" y="1987358"/>
                <a:ext cx="369886" cy="227500"/>
              </a:xfrm>
              <a:prstGeom prst="rect">
                <a:avLst/>
              </a:prstGeom>
              <a:solidFill>
                <a:schemeClr val="bg1">
                  <a:lumMod val="85000"/>
                </a:schemeClr>
              </a:solidFill>
              <a:ln>
                <a:solidFill>
                  <a:schemeClr val="tx1"/>
                </a:solidFill>
              </a:ln>
            </p:spPr>
            <p:txBody>
              <a:bodyPr wrap="square" rtlCol="0">
                <a:spAutoFit/>
              </a:bodyPr>
              <a:lstStyle/>
              <a:p>
                <a:pPr algn="ctr"/>
                <a:r>
                  <a:rPr lang="en-US" sz="1400" dirty="0"/>
                  <a:t>1</a:t>
                </a:r>
              </a:p>
            </p:txBody>
          </p:sp>
          <p:sp>
            <p:nvSpPr>
              <p:cNvPr id="77" name="TextBox 76"/>
              <p:cNvSpPr txBox="1"/>
              <p:nvPr/>
            </p:nvSpPr>
            <p:spPr>
              <a:xfrm>
                <a:off x="6764339" y="1987360"/>
                <a:ext cx="369886" cy="227500"/>
              </a:xfrm>
              <a:prstGeom prst="rect">
                <a:avLst/>
              </a:prstGeom>
              <a:noFill/>
              <a:ln>
                <a:solidFill>
                  <a:schemeClr val="tx1"/>
                </a:solidFill>
              </a:ln>
            </p:spPr>
            <p:txBody>
              <a:bodyPr wrap="square" rtlCol="0">
                <a:spAutoFit/>
              </a:bodyPr>
              <a:lstStyle/>
              <a:p>
                <a:pPr algn="ctr"/>
                <a:r>
                  <a:rPr lang="en-US" sz="1400" dirty="0"/>
                  <a:t>2</a:t>
                </a:r>
              </a:p>
            </p:txBody>
          </p:sp>
          <p:sp>
            <p:nvSpPr>
              <p:cNvPr id="78" name="TextBox 77"/>
              <p:cNvSpPr txBox="1"/>
              <p:nvPr/>
            </p:nvSpPr>
            <p:spPr>
              <a:xfrm>
                <a:off x="7202489" y="1986260"/>
                <a:ext cx="369886" cy="227500"/>
              </a:xfrm>
              <a:prstGeom prst="rect">
                <a:avLst/>
              </a:prstGeom>
              <a:noFill/>
              <a:ln>
                <a:solidFill>
                  <a:schemeClr val="tx1"/>
                </a:solidFill>
              </a:ln>
            </p:spPr>
            <p:txBody>
              <a:bodyPr wrap="square" rtlCol="0">
                <a:spAutoFit/>
              </a:bodyPr>
              <a:lstStyle/>
              <a:p>
                <a:pPr algn="ctr"/>
                <a:r>
                  <a:rPr lang="en-US" sz="1400" dirty="0"/>
                  <a:t>3</a:t>
                </a:r>
              </a:p>
            </p:txBody>
          </p:sp>
          <p:sp>
            <p:nvSpPr>
              <p:cNvPr id="79" name="TextBox 78"/>
              <p:cNvSpPr txBox="1"/>
              <p:nvPr/>
            </p:nvSpPr>
            <p:spPr>
              <a:xfrm>
                <a:off x="7640639" y="1986260"/>
                <a:ext cx="369886" cy="227500"/>
              </a:xfrm>
              <a:prstGeom prst="rect">
                <a:avLst/>
              </a:prstGeom>
              <a:noFill/>
              <a:ln>
                <a:solidFill>
                  <a:schemeClr val="tx1"/>
                </a:solidFill>
              </a:ln>
            </p:spPr>
            <p:txBody>
              <a:bodyPr wrap="square" rtlCol="0">
                <a:spAutoFit/>
              </a:bodyPr>
              <a:lstStyle/>
              <a:p>
                <a:pPr algn="ctr"/>
                <a:r>
                  <a:rPr lang="en-US" sz="1400" dirty="0"/>
                  <a:t>4</a:t>
                </a:r>
              </a:p>
            </p:txBody>
          </p:sp>
          <p:sp>
            <p:nvSpPr>
              <p:cNvPr id="80" name="TextBox 79"/>
              <p:cNvSpPr txBox="1"/>
              <p:nvPr/>
            </p:nvSpPr>
            <p:spPr>
              <a:xfrm>
                <a:off x="8088314" y="1986260"/>
                <a:ext cx="369886" cy="227500"/>
              </a:xfrm>
              <a:prstGeom prst="rect">
                <a:avLst/>
              </a:prstGeom>
              <a:noFill/>
              <a:ln>
                <a:solidFill>
                  <a:schemeClr val="tx1"/>
                </a:solidFill>
              </a:ln>
            </p:spPr>
            <p:txBody>
              <a:bodyPr wrap="square" rtlCol="0">
                <a:spAutoFit/>
              </a:bodyPr>
              <a:lstStyle/>
              <a:p>
                <a:pPr algn="ctr"/>
                <a:r>
                  <a:rPr lang="en-US" sz="1400" dirty="0"/>
                  <a:t>5</a:t>
                </a:r>
              </a:p>
            </p:txBody>
          </p:sp>
        </p:grpSp>
        <p:grpSp>
          <p:nvGrpSpPr>
            <p:cNvPr id="81" name="Group 80"/>
            <p:cNvGrpSpPr/>
            <p:nvPr/>
          </p:nvGrpSpPr>
          <p:grpSpPr>
            <a:xfrm>
              <a:off x="6324600" y="2819400"/>
              <a:ext cx="2133600" cy="228600"/>
              <a:chOff x="6324600" y="1986260"/>
              <a:chExt cx="2133600" cy="228600"/>
            </a:xfrm>
          </p:grpSpPr>
          <p:sp>
            <p:nvSpPr>
              <p:cNvPr id="82" name="TextBox 81"/>
              <p:cNvSpPr txBox="1"/>
              <p:nvPr/>
            </p:nvSpPr>
            <p:spPr>
              <a:xfrm>
                <a:off x="6324600" y="1987358"/>
                <a:ext cx="369886" cy="227500"/>
              </a:xfrm>
              <a:prstGeom prst="rect">
                <a:avLst/>
              </a:prstGeom>
              <a:solidFill>
                <a:schemeClr val="bg1">
                  <a:lumMod val="85000"/>
                </a:schemeClr>
              </a:solidFill>
              <a:ln>
                <a:solidFill>
                  <a:schemeClr val="tx1"/>
                </a:solidFill>
              </a:ln>
            </p:spPr>
            <p:txBody>
              <a:bodyPr wrap="square" rtlCol="0">
                <a:spAutoFit/>
              </a:bodyPr>
              <a:lstStyle/>
              <a:p>
                <a:pPr algn="ctr"/>
                <a:r>
                  <a:rPr lang="en-US" sz="1400" dirty="0"/>
                  <a:t>1</a:t>
                </a:r>
              </a:p>
            </p:txBody>
          </p:sp>
          <p:sp>
            <p:nvSpPr>
              <p:cNvPr id="83" name="TextBox 82"/>
              <p:cNvSpPr txBox="1"/>
              <p:nvPr/>
            </p:nvSpPr>
            <p:spPr>
              <a:xfrm>
                <a:off x="6764339" y="1987360"/>
                <a:ext cx="369886" cy="227500"/>
              </a:xfrm>
              <a:prstGeom prst="rect">
                <a:avLst/>
              </a:prstGeom>
              <a:noFill/>
              <a:ln>
                <a:solidFill>
                  <a:schemeClr val="tx1"/>
                </a:solidFill>
              </a:ln>
            </p:spPr>
            <p:txBody>
              <a:bodyPr wrap="square" rtlCol="0">
                <a:spAutoFit/>
              </a:bodyPr>
              <a:lstStyle/>
              <a:p>
                <a:pPr algn="ctr"/>
                <a:r>
                  <a:rPr lang="en-US" sz="1400" dirty="0"/>
                  <a:t>2</a:t>
                </a:r>
              </a:p>
            </p:txBody>
          </p:sp>
          <p:sp>
            <p:nvSpPr>
              <p:cNvPr id="84" name="TextBox 83"/>
              <p:cNvSpPr txBox="1"/>
              <p:nvPr/>
            </p:nvSpPr>
            <p:spPr>
              <a:xfrm>
                <a:off x="7202489" y="1986260"/>
                <a:ext cx="369886" cy="227500"/>
              </a:xfrm>
              <a:prstGeom prst="rect">
                <a:avLst/>
              </a:prstGeom>
              <a:noFill/>
              <a:ln>
                <a:solidFill>
                  <a:schemeClr val="tx1"/>
                </a:solidFill>
              </a:ln>
            </p:spPr>
            <p:txBody>
              <a:bodyPr wrap="square" rtlCol="0">
                <a:spAutoFit/>
              </a:bodyPr>
              <a:lstStyle/>
              <a:p>
                <a:pPr algn="ctr"/>
                <a:r>
                  <a:rPr lang="en-US" sz="1400" dirty="0"/>
                  <a:t>3</a:t>
                </a:r>
              </a:p>
            </p:txBody>
          </p:sp>
          <p:sp>
            <p:nvSpPr>
              <p:cNvPr id="85" name="TextBox 84"/>
              <p:cNvSpPr txBox="1"/>
              <p:nvPr/>
            </p:nvSpPr>
            <p:spPr>
              <a:xfrm>
                <a:off x="7640639" y="1986260"/>
                <a:ext cx="369886" cy="227500"/>
              </a:xfrm>
              <a:prstGeom prst="rect">
                <a:avLst/>
              </a:prstGeom>
              <a:noFill/>
              <a:ln>
                <a:solidFill>
                  <a:schemeClr val="tx1"/>
                </a:solidFill>
              </a:ln>
            </p:spPr>
            <p:txBody>
              <a:bodyPr wrap="square" rtlCol="0">
                <a:spAutoFit/>
              </a:bodyPr>
              <a:lstStyle/>
              <a:p>
                <a:pPr algn="ctr"/>
                <a:r>
                  <a:rPr lang="en-US" sz="1400" dirty="0"/>
                  <a:t>4</a:t>
                </a:r>
              </a:p>
            </p:txBody>
          </p:sp>
          <p:sp>
            <p:nvSpPr>
              <p:cNvPr id="86" name="TextBox 85"/>
              <p:cNvSpPr txBox="1"/>
              <p:nvPr/>
            </p:nvSpPr>
            <p:spPr>
              <a:xfrm>
                <a:off x="8088314" y="1986260"/>
                <a:ext cx="369886" cy="227500"/>
              </a:xfrm>
              <a:prstGeom prst="rect">
                <a:avLst/>
              </a:prstGeom>
              <a:noFill/>
              <a:ln>
                <a:solidFill>
                  <a:schemeClr val="tx1"/>
                </a:solidFill>
              </a:ln>
            </p:spPr>
            <p:txBody>
              <a:bodyPr wrap="square" rtlCol="0">
                <a:spAutoFit/>
              </a:bodyPr>
              <a:lstStyle/>
              <a:p>
                <a:pPr algn="ctr"/>
                <a:r>
                  <a:rPr lang="en-US" sz="1400" dirty="0"/>
                  <a:t>5</a:t>
                </a:r>
              </a:p>
            </p:txBody>
          </p:sp>
        </p:grpSp>
      </p:grpSp>
      <p:sp>
        <p:nvSpPr>
          <p:cNvPr id="11269" name="TextBox 11268"/>
          <p:cNvSpPr txBox="1"/>
          <p:nvPr/>
        </p:nvSpPr>
        <p:spPr>
          <a:xfrm>
            <a:off x="4930679" y="5188803"/>
            <a:ext cx="1752600" cy="830997"/>
          </a:xfrm>
          <a:prstGeom prst="rect">
            <a:avLst/>
          </a:prstGeom>
          <a:noFill/>
        </p:spPr>
        <p:txBody>
          <a:bodyPr wrap="square" rtlCol="0">
            <a:spAutoFit/>
          </a:bodyPr>
          <a:lstStyle/>
          <a:p>
            <a:r>
              <a:rPr lang="en-US" sz="1600" b="1" dirty="0">
                <a:solidFill>
                  <a:srgbClr val="C00000"/>
                </a:solidFill>
              </a:rPr>
              <a:t>Shade in the letter of your response to each option.</a:t>
            </a:r>
          </a:p>
        </p:txBody>
      </p:sp>
      <p:cxnSp>
        <p:nvCxnSpPr>
          <p:cNvPr id="11271" name="Straight Arrow Connector 11270"/>
          <p:cNvCxnSpPr>
            <a:stCxn id="11269" idx="0"/>
          </p:cNvCxnSpPr>
          <p:nvPr/>
        </p:nvCxnSpPr>
        <p:spPr>
          <a:xfrm flipV="1">
            <a:off x="5806979" y="4655405"/>
            <a:ext cx="593821" cy="5333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6" name="TextBox 11275"/>
          <p:cNvSpPr txBox="1"/>
          <p:nvPr/>
        </p:nvSpPr>
        <p:spPr>
          <a:xfrm>
            <a:off x="2801939" y="2598003"/>
            <a:ext cx="369886" cy="274320"/>
          </a:xfrm>
          <a:prstGeom prst="rect">
            <a:avLst/>
          </a:prstGeom>
          <a:noFill/>
          <a:ln>
            <a:solidFill>
              <a:schemeClr val="tx1"/>
            </a:solidFill>
          </a:ln>
        </p:spPr>
        <p:txBody>
          <a:bodyPr wrap="square" rtlCol="0">
            <a:spAutoFit/>
          </a:bodyPr>
          <a:lstStyle/>
          <a:p>
            <a:pPr algn="ctr"/>
            <a:r>
              <a:rPr lang="en-US" sz="1600" dirty="0"/>
              <a:t>1</a:t>
            </a:r>
          </a:p>
        </p:txBody>
      </p:sp>
      <p:sp>
        <p:nvSpPr>
          <p:cNvPr id="100" name="TextBox 99"/>
          <p:cNvSpPr txBox="1"/>
          <p:nvPr/>
        </p:nvSpPr>
        <p:spPr>
          <a:xfrm>
            <a:off x="3857625" y="2598003"/>
            <a:ext cx="369886" cy="274320"/>
          </a:xfrm>
          <a:prstGeom prst="rect">
            <a:avLst/>
          </a:prstGeom>
          <a:noFill/>
          <a:ln>
            <a:solidFill>
              <a:schemeClr val="tx1"/>
            </a:solidFill>
          </a:ln>
        </p:spPr>
        <p:txBody>
          <a:bodyPr wrap="square" rtlCol="0">
            <a:spAutoFit/>
          </a:bodyPr>
          <a:lstStyle/>
          <a:p>
            <a:pPr algn="ctr"/>
            <a:r>
              <a:rPr lang="en-US" sz="1600" dirty="0"/>
              <a:t>2</a:t>
            </a:r>
          </a:p>
        </p:txBody>
      </p:sp>
      <p:sp>
        <p:nvSpPr>
          <p:cNvPr id="101" name="TextBox 100"/>
          <p:cNvSpPr txBox="1"/>
          <p:nvPr/>
        </p:nvSpPr>
        <p:spPr>
          <a:xfrm>
            <a:off x="4762500" y="2598003"/>
            <a:ext cx="369886" cy="274320"/>
          </a:xfrm>
          <a:prstGeom prst="rect">
            <a:avLst/>
          </a:prstGeom>
          <a:noFill/>
          <a:ln>
            <a:solidFill>
              <a:schemeClr val="tx1"/>
            </a:solidFill>
          </a:ln>
        </p:spPr>
        <p:txBody>
          <a:bodyPr wrap="square" rtlCol="0">
            <a:spAutoFit/>
          </a:bodyPr>
          <a:lstStyle/>
          <a:p>
            <a:pPr algn="ctr"/>
            <a:r>
              <a:rPr lang="en-US" sz="1600" dirty="0"/>
              <a:t>3</a:t>
            </a:r>
          </a:p>
        </p:txBody>
      </p:sp>
      <p:sp>
        <p:nvSpPr>
          <p:cNvPr id="102" name="TextBox 101"/>
          <p:cNvSpPr txBox="1"/>
          <p:nvPr/>
        </p:nvSpPr>
        <p:spPr>
          <a:xfrm>
            <a:off x="6934200" y="2598003"/>
            <a:ext cx="369886" cy="274320"/>
          </a:xfrm>
          <a:prstGeom prst="rect">
            <a:avLst/>
          </a:prstGeom>
          <a:noFill/>
          <a:ln>
            <a:solidFill>
              <a:schemeClr val="tx1"/>
            </a:solidFill>
          </a:ln>
        </p:spPr>
        <p:txBody>
          <a:bodyPr wrap="square" rtlCol="0">
            <a:spAutoFit/>
          </a:bodyPr>
          <a:lstStyle/>
          <a:p>
            <a:pPr algn="ctr"/>
            <a:r>
              <a:rPr lang="en-US" sz="1600" dirty="0"/>
              <a:t>5</a:t>
            </a:r>
          </a:p>
        </p:txBody>
      </p:sp>
      <p:sp>
        <p:nvSpPr>
          <p:cNvPr id="103" name="TextBox 102"/>
          <p:cNvSpPr txBox="1"/>
          <p:nvPr/>
        </p:nvSpPr>
        <p:spPr>
          <a:xfrm>
            <a:off x="5791200" y="2598003"/>
            <a:ext cx="369886" cy="274320"/>
          </a:xfrm>
          <a:prstGeom prst="rect">
            <a:avLst/>
          </a:prstGeom>
          <a:noFill/>
          <a:ln>
            <a:solidFill>
              <a:schemeClr val="tx1"/>
            </a:solidFill>
          </a:ln>
        </p:spPr>
        <p:txBody>
          <a:bodyPr wrap="square" rtlCol="0">
            <a:spAutoFit/>
          </a:bodyPr>
          <a:lstStyle/>
          <a:p>
            <a:pPr algn="ctr"/>
            <a:r>
              <a:rPr lang="en-US" sz="1600" dirty="0"/>
              <a:t>4</a:t>
            </a:r>
          </a:p>
        </p:txBody>
      </p:sp>
      <p:sp>
        <p:nvSpPr>
          <p:cNvPr id="105" name="TextBox 104"/>
          <p:cNvSpPr txBox="1"/>
          <p:nvPr/>
        </p:nvSpPr>
        <p:spPr>
          <a:xfrm>
            <a:off x="2702321" y="2264628"/>
            <a:ext cx="577057" cy="338554"/>
          </a:xfrm>
          <a:prstGeom prst="rect">
            <a:avLst/>
          </a:prstGeom>
          <a:noFill/>
        </p:spPr>
        <p:txBody>
          <a:bodyPr wrap="square" rtlCol="0">
            <a:spAutoFit/>
          </a:bodyPr>
          <a:lstStyle/>
          <a:p>
            <a:pPr algn="ctr"/>
            <a:r>
              <a:rPr lang="en-US" sz="1600" dirty="0">
                <a:solidFill>
                  <a:srgbClr val="C00000"/>
                </a:solidFill>
              </a:rPr>
              <a:t>Not</a:t>
            </a:r>
          </a:p>
        </p:txBody>
      </p:sp>
      <p:sp>
        <p:nvSpPr>
          <p:cNvPr id="106" name="TextBox 105"/>
          <p:cNvSpPr txBox="1"/>
          <p:nvPr/>
        </p:nvSpPr>
        <p:spPr>
          <a:xfrm>
            <a:off x="3743325" y="2268974"/>
            <a:ext cx="577057" cy="338554"/>
          </a:xfrm>
          <a:prstGeom prst="rect">
            <a:avLst/>
          </a:prstGeom>
          <a:noFill/>
        </p:spPr>
        <p:txBody>
          <a:bodyPr wrap="square" rtlCol="0">
            <a:spAutoFit/>
          </a:bodyPr>
          <a:lstStyle/>
          <a:p>
            <a:pPr algn="ctr"/>
            <a:r>
              <a:rPr lang="en-US" sz="1600" dirty="0">
                <a:solidFill>
                  <a:srgbClr val="C00000"/>
                </a:solidFill>
              </a:rPr>
              <a:t>Not</a:t>
            </a:r>
          </a:p>
        </p:txBody>
      </p:sp>
      <p:sp>
        <p:nvSpPr>
          <p:cNvPr id="11278" name="TextBox 11277"/>
          <p:cNvSpPr txBox="1"/>
          <p:nvPr/>
        </p:nvSpPr>
        <p:spPr>
          <a:xfrm>
            <a:off x="1990725" y="1676400"/>
            <a:ext cx="5856286" cy="307777"/>
          </a:xfrm>
          <a:prstGeom prst="rect">
            <a:avLst/>
          </a:prstGeom>
          <a:noFill/>
        </p:spPr>
        <p:txBody>
          <a:bodyPr wrap="square" rtlCol="0">
            <a:spAutoFit/>
          </a:bodyPr>
          <a:lstStyle/>
          <a:p>
            <a:pPr algn="ctr"/>
            <a:r>
              <a:rPr lang="en-US" sz="1400" b="1" dirty="0"/>
              <a:t>Rating Scale: </a:t>
            </a:r>
            <a:r>
              <a:rPr lang="en-US" sz="1400" dirty="0"/>
              <a:t>(How well would each response work based on its own merit?)</a:t>
            </a:r>
            <a:endParaRPr lang="en-US" sz="1400" b="1" dirty="0"/>
          </a:p>
        </p:txBody>
      </p:sp>
    </p:spTree>
    <p:extLst>
      <p:ext uri="{BB962C8B-B14F-4D97-AF65-F5344CB8AC3E}">
        <p14:creationId xmlns:p14="http://schemas.microsoft.com/office/powerpoint/2010/main" val="2772777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47800" y="274638"/>
            <a:ext cx="7239000" cy="1143000"/>
          </a:xfrm>
        </p:spPr>
        <p:txBody>
          <a:bodyPr/>
          <a:lstStyle/>
          <a:p>
            <a:pPr algn="l"/>
            <a:r>
              <a:rPr lang="en-US" b="1" dirty="0">
                <a:solidFill>
                  <a:srgbClr val="C00000"/>
                </a:solidFill>
              </a:rPr>
              <a:t>Recording Your Scores, Step 1</a:t>
            </a:r>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A-2</a:t>
            </a:r>
          </a:p>
        </p:txBody>
      </p:sp>
      <p:sp>
        <p:nvSpPr>
          <p:cNvPr id="7" name="Arc 52"/>
          <p:cNvSpPr>
            <a:spLocks/>
          </p:cNvSpPr>
          <p:nvPr/>
        </p:nvSpPr>
        <p:spPr bwMode="auto">
          <a:xfrm>
            <a:off x="4244975" y="2016919"/>
            <a:ext cx="2460625" cy="690563"/>
          </a:xfrm>
          <a:custGeom>
            <a:avLst/>
            <a:gdLst>
              <a:gd name="G0" fmla="+- 21520 0 0"/>
              <a:gd name="G1" fmla="+- 21600 0 0"/>
              <a:gd name="G2" fmla="+- 21600 0 0"/>
              <a:gd name="T0" fmla="*/ 0 w 43101"/>
              <a:gd name="T1" fmla="*/ 19743 h 21600"/>
              <a:gd name="T2" fmla="*/ 43101 w 43101"/>
              <a:gd name="T3" fmla="*/ 20698 h 21600"/>
              <a:gd name="T4" fmla="*/ 21520 w 43101"/>
              <a:gd name="T5" fmla="*/ 21600 h 21600"/>
            </a:gdLst>
            <a:ahLst/>
            <a:cxnLst>
              <a:cxn ang="0">
                <a:pos x="T0" y="T1"/>
              </a:cxn>
              <a:cxn ang="0">
                <a:pos x="T2" y="T3"/>
              </a:cxn>
              <a:cxn ang="0">
                <a:pos x="T4" y="T5"/>
              </a:cxn>
            </a:cxnLst>
            <a:rect l="0" t="0" r="r" b="b"/>
            <a:pathLst>
              <a:path w="43101" h="21600" fill="none" extrusionOk="0">
                <a:moveTo>
                  <a:pt x="-1" y="19742"/>
                </a:moveTo>
                <a:cubicBezTo>
                  <a:pt x="963" y="8574"/>
                  <a:pt x="10310" y="-1"/>
                  <a:pt x="21520" y="0"/>
                </a:cubicBezTo>
                <a:cubicBezTo>
                  <a:pt x="33098" y="0"/>
                  <a:pt x="42617" y="9129"/>
                  <a:pt x="43101" y="20697"/>
                </a:cubicBezTo>
              </a:path>
              <a:path w="43101" h="21600" stroke="0" extrusionOk="0">
                <a:moveTo>
                  <a:pt x="-1" y="19742"/>
                </a:moveTo>
                <a:cubicBezTo>
                  <a:pt x="963" y="8574"/>
                  <a:pt x="10310" y="-1"/>
                  <a:pt x="21520" y="0"/>
                </a:cubicBezTo>
                <a:cubicBezTo>
                  <a:pt x="33098" y="0"/>
                  <a:pt x="42617" y="9129"/>
                  <a:pt x="43101" y="20697"/>
                </a:cubicBezTo>
                <a:lnTo>
                  <a:pt x="21520" y="21600"/>
                </a:lnTo>
                <a:close/>
              </a:path>
            </a:pathLst>
          </a:custGeom>
          <a:noFill/>
          <a:ln w="28575">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 name="Group 60"/>
          <p:cNvGrpSpPr>
            <a:grpSpLocks/>
          </p:cNvGrpSpPr>
          <p:nvPr/>
        </p:nvGrpSpPr>
        <p:grpSpPr bwMode="auto">
          <a:xfrm>
            <a:off x="1508125" y="2783681"/>
            <a:ext cx="7178675" cy="2220913"/>
            <a:chOff x="710" y="1584"/>
            <a:chExt cx="4522" cy="1399"/>
          </a:xfrm>
        </p:grpSpPr>
        <p:sp>
          <p:nvSpPr>
            <p:cNvPr id="9" name="Text Box 38"/>
            <p:cNvSpPr txBox="1">
              <a:spLocks noChangeArrowheads="1"/>
            </p:cNvSpPr>
            <p:nvPr/>
          </p:nvSpPr>
          <p:spPr bwMode="auto">
            <a:xfrm>
              <a:off x="3792" y="1588"/>
              <a:ext cx="384" cy="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4</a:t>
              </a:r>
            </a:p>
          </p:txBody>
        </p:sp>
        <p:sp>
          <p:nvSpPr>
            <p:cNvPr id="10" name="Line 40"/>
            <p:cNvSpPr>
              <a:spLocks noChangeShapeType="1"/>
            </p:cNvSpPr>
            <p:nvPr/>
          </p:nvSpPr>
          <p:spPr bwMode="auto">
            <a:xfrm>
              <a:off x="3072" y="1728"/>
              <a:ext cx="62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42"/>
            <p:cNvSpPr>
              <a:spLocks noChangeShapeType="1"/>
            </p:cNvSpPr>
            <p:nvPr/>
          </p:nvSpPr>
          <p:spPr bwMode="auto">
            <a:xfrm>
              <a:off x="3072" y="2064"/>
              <a:ext cx="2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43"/>
            <p:cNvSpPr txBox="1">
              <a:spLocks noChangeArrowheads="1"/>
            </p:cNvSpPr>
            <p:nvPr/>
          </p:nvSpPr>
          <p:spPr bwMode="auto">
            <a:xfrm>
              <a:off x="3360" y="1924"/>
              <a:ext cx="384" cy="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1</a:t>
              </a:r>
            </a:p>
          </p:txBody>
        </p:sp>
        <p:sp>
          <p:nvSpPr>
            <p:cNvPr id="13" name="Text Box 44"/>
            <p:cNvSpPr txBox="1">
              <a:spLocks noChangeArrowheads="1"/>
            </p:cNvSpPr>
            <p:nvPr/>
          </p:nvSpPr>
          <p:spPr bwMode="auto">
            <a:xfrm>
              <a:off x="4320" y="2256"/>
              <a:ext cx="384" cy="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4</a:t>
              </a:r>
            </a:p>
          </p:txBody>
        </p:sp>
        <p:sp>
          <p:nvSpPr>
            <p:cNvPr id="14" name="Line 45"/>
            <p:cNvSpPr>
              <a:spLocks noChangeShapeType="1"/>
            </p:cNvSpPr>
            <p:nvPr/>
          </p:nvSpPr>
          <p:spPr bwMode="auto">
            <a:xfrm>
              <a:off x="3072" y="2396"/>
              <a:ext cx="1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46"/>
            <p:cNvSpPr txBox="1">
              <a:spLocks noChangeArrowheads="1"/>
            </p:cNvSpPr>
            <p:nvPr/>
          </p:nvSpPr>
          <p:spPr bwMode="auto">
            <a:xfrm>
              <a:off x="4848" y="2640"/>
              <a:ext cx="384" cy="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2</a:t>
              </a:r>
            </a:p>
          </p:txBody>
        </p:sp>
        <p:sp>
          <p:nvSpPr>
            <p:cNvPr id="16" name="Line 47"/>
            <p:cNvSpPr>
              <a:spLocks noChangeShapeType="1"/>
            </p:cNvSpPr>
            <p:nvPr/>
          </p:nvSpPr>
          <p:spPr bwMode="auto">
            <a:xfrm>
              <a:off x="3072" y="2780"/>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 name="Group 59"/>
            <p:cNvGrpSpPr>
              <a:grpSpLocks/>
            </p:cNvGrpSpPr>
            <p:nvPr/>
          </p:nvGrpSpPr>
          <p:grpSpPr bwMode="auto">
            <a:xfrm>
              <a:off x="710" y="1584"/>
              <a:ext cx="2256" cy="1399"/>
              <a:chOff x="710" y="1584"/>
              <a:chExt cx="2256" cy="1399"/>
            </a:xfrm>
          </p:grpSpPr>
          <p:grpSp>
            <p:nvGrpSpPr>
              <p:cNvPr id="18" name="Group 54"/>
              <p:cNvGrpSpPr>
                <a:grpSpLocks/>
              </p:cNvGrpSpPr>
              <p:nvPr/>
            </p:nvGrpSpPr>
            <p:grpSpPr bwMode="auto">
              <a:xfrm>
                <a:off x="710" y="1584"/>
                <a:ext cx="346" cy="1399"/>
                <a:chOff x="710" y="1584"/>
                <a:chExt cx="346" cy="1399"/>
              </a:xfrm>
            </p:grpSpPr>
            <p:sp>
              <p:nvSpPr>
                <p:cNvPr id="50" name="Text Box 15"/>
                <p:cNvSpPr txBox="1">
                  <a:spLocks noChangeArrowheads="1"/>
                </p:cNvSpPr>
                <p:nvPr/>
              </p:nvSpPr>
              <p:spPr bwMode="auto">
                <a:xfrm>
                  <a:off x="710" y="1584"/>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A</a:t>
                  </a:r>
                  <a:endParaRPr lang="en-US" altLang="en-US" sz="2400">
                    <a:solidFill>
                      <a:schemeClr val="tx1"/>
                    </a:solidFill>
                    <a:latin typeface="Times New Roman" pitchFamily="18" charset="0"/>
                  </a:endParaRPr>
                </a:p>
              </p:txBody>
            </p:sp>
            <p:sp>
              <p:nvSpPr>
                <p:cNvPr id="51" name="Text Box 22"/>
                <p:cNvSpPr txBox="1">
                  <a:spLocks noChangeArrowheads="1"/>
                </p:cNvSpPr>
                <p:nvPr/>
              </p:nvSpPr>
              <p:spPr bwMode="auto">
                <a:xfrm>
                  <a:off x="710" y="1935"/>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B</a:t>
                  </a:r>
                  <a:endParaRPr lang="en-US" altLang="en-US" sz="2400">
                    <a:solidFill>
                      <a:schemeClr val="tx1"/>
                    </a:solidFill>
                    <a:latin typeface="Times New Roman" pitchFamily="18" charset="0"/>
                  </a:endParaRPr>
                </a:p>
              </p:txBody>
            </p:sp>
            <p:sp>
              <p:nvSpPr>
                <p:cNvPr id="52" name="Text Box 29"/>
                <p:cNvSpPr txBox="1">
                  <a:spLocks noChangeArrowheads="1"/>
                </p:cNvSpPr>
                <p:nvPr/>
              </p:nvSpPr>
              <p:spPr bwMode="auto">
                <a:xfrm>
                  <a:off x="710" y="2286"/>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C</a:t>
                  </a:r>
                  <a:endParaRPr lang="en-US" altLang="en-US" sz="2400">
                    <a:solidFill>
                      <a:schemeClr val="tx1"/>
                    </a:solidFill>
                    <a:latin typeface="Times New Roman" pitchFamily="18" charset="0"/>
                  </a:endParaRPr>
                </a:p>
              </p:txBody>
            </p:sp>
            <p:sp>
              <p:nvSpPr>
                <p:cNvPr id="53" name="Text Box 36"/>
                <p:cNvSpPr txBox="1">
                  <a:spLocks noChangeArrowheads="1"/>
                </p:cNvSpPr>
                <p:nvPr/>
              </p:nvSpPr>
              <p:spPr bwMode="auto">
                <a:xfrm>
                  <a:off x="710" y="2637"/>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D</a:t>
                  </a:r>
                  <a:endParaRPr lang="en-US" altLang="en-US" sz="2400">
                    <a:solidFill>
                      <a:schemeClr val="tx1"/>
                    </a:solidFill>
                    <a:latin typeface="Times New Roman" pitchFamily="18" charset="0"/>
                  </a:endParaRPr>
                </a:p>
              </p:txBody>
            </p:sp>
          </p:grpSp>
          <p:grpSp>
            <p:nvGrpSpPr>
              <p:cNvPr id="19" name="Group 56"/>
              <p:cNvGrpSpPr>
                <a:grpSpLocks/>
              </p:cNvGrpSpPr>
              <p:nvPr/>
            </p:nvGrpSpPr>
            <p:grpSpPr bwMode="auto">
              <a:xfrm>
                <a:off x="1109" y="1949"/>
                <a:ext cx="1857" cy="330"/>
                <a:chOff x="1109" y="1949"/>
                <a:chExt cx="1857" cy="330"/>
              </a:xfrm>
            </p:grpSpPr>
            <p:grpSp>
              <p:nvGrpSpPr>
                <p:cNvPr id="43" name="Group 16"/>
                <p:cNvGrpSpPr>
                  <a:grpSpLocks/>
                </p:cNvGrpSpPr>
                <p:nvPr/>
              </p:nvGrpSpPr>
              <p:grpSpPr bwMode="auto">
                <a:xfrm>
                  <a:off x="1109" y="1949"/>
                  <a:ext cx="1857" cy="294"/>
                  <a:chOff x="1008" y="1584"/>
                  <a:chExt cx="2064" cy="327"/>
                </a:xfrm>
              </p:grpSpPr>
              <p:sp>
                <p:nvSpPr>
                  <p:cNvPr id="45" name="Text Box 17"/>
                  <p:cNvSpPr txBox="1">
                    <a:spLocks noChangeArrowheads="1"/>
                  </p:cNvSpPr>
                  <p:nvPr/>
                </p:nvSpPr>
                <p:spPr bwMode="auto">
                  <a:xfrm>
                    <a:off x="1008"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46" name="Text Box 18"/>
                  <p:cNvSpPr txBox="1">
                    <a:spLocks noChangeArrowheads="1"/>
                  </p:cNvSpPr>
                  <p:nvPr/>
                </p:nvSpPr>
                <p:spPr bwMode="auto">
                  <a:xfrm>
                    <a:off x="1441" y="1584"/>
                    <a:ext cx="335"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47" name="Text Box 19"/>
                  <p:cNvSpPr txBox="1">
                    <a:spLocks noChangeArrowheads="1"/>
                  </p:cNvSpPr>
                  <p:nvPr/>
                </p:nvSpPr>
                <p:spPr bwMode="auto">
                  <a:xfrm>
                    <a:off x="1872" y="1584"/>
                    <a:ext cx="337"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48" name="Text Box 20"/>
                  <p:cNvSpPr txBox="1">
                    <a:spLocks noChangeArrowheads="1"/>
                  </p:cNvSpPr>
                  <p:nvPr/>
                </p:nvSpPr>
                <p:spPr bwMode="auto">
                  <a:xfrm>
                    <a:off x="2304"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solidFill>
                          <a:schemeClr val="tx1"/>
                        </a:solidFill>
                        <a:latin typeface="Arial" pitchFamily="34" charset="0"/>
                      </a:rPr>
                      <a:t>4</a:t>
                    </a:r>
                  </a:p>
                </p:txBody>
              </p:sp>
              <p:sp>
                <p:nvSpPr>
                  <p:cNvPr id="49" name="Text Box 21"/>
                  <p:cNvSpPr txBox="1">
                    <a:spLocks noChangeArrowheads="1"/>
                  </p:cNvSpPr>
                  <p:nvPr/>
                </p:nvSpPr>
                <p:spPr bwMode="auto">
                  <a:xfrm>
                    <a:off x="2736"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44" name="Freeform 48"/>
                <p:cNvSpPr>
                  <a:spLocks/>
                </p:cNvSpPr>
                <p:nvPr/>
              </p:nvSpPr>
              <p:spPr bwMode="auto">
                <a:xfrm>
                  <a:off x="1130" y="1965"/>
                  <a:ext cx="312" cy="314"/>
                </a:xfrm>
                <a:custGeom>
                  <a:avLst/>
                  <a:gdLst>
                    <a:gd name="T0" fmla="*/ 64 w 312"/>
                    <a:gd name="T1" fmla="*/ 7 h 314"/>
                    <a:gd name="T2" fmla="*/ 199 w 312"/>
                    <a:gd name="T3" fmla="*/ 29 h 314"/>
                    <a:gd name="T4" fmla="*/ 222 w 312"/>
                    <a:gd name="T5" fmla="*/ 63 h 314"/>
                    <a:gd name="T6" fmla="*/ 256 w 312"/>
                    <a:gd name="T7" fmla="*/ 86 h 314"/>
                    <a:gd name="T8" fmla="*/ 301 w 312"/>
                    <a:gd name="T9" fmla="*/ 153 h 314"/>
                    <a:gd name="T10" fmla="*/ 154 w 312"/>
                    <a:gd name="T11" fmla="*/ 277 h 314"/>
                    <a:gd name="T12" fmla="*/ 19 w 312"/>
                    <a:gd name="T13" fmla="*/ 266 h 314"/>
                    <a:gd name="T14" fmla="*/ 19 w 312"/>
                    <a:gd name="T15" fmla="*/ 97 h 314"/>
                    <a:gd name="T16" fmla="*/ 53 w 312"/>
                    <a:gd name="T17" fmla="*/ 75 h 314"/>
                    <a:gd name="T18" fmla="*/ 256 w 312"/>
                    <a:gd name="T19" fmla="*/ 86 h 314"/>
                    <a:gd name="T20" fmla="*/ 312 w 312"/>
                    <a:gd name="T21" fmla="*/ 187 h 314"/>
                    <a:gd name="T22" fmla="*/ 132 w 312"/>
                    <a:gd name="T23" fmla="*/ 266 h 314"/>
                    <a:gd name="T24" fmla="*/ 64 w 312"/>
                    <a:gd name="T25" fmla="*/ 232 h 314"/>
                    <a:gd name="T26" fmla="*/ 42 w 312"/>
                    <a:gd name="T27" fmla="*/ 19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314">
                      <a:moveTo>
                        <a:pt x="64" y="7"/>
                      </a:moveTo>
                      <a:cubicBezTo>
                        <a:pt x="109" y="11"/>
                        <a:pt x="163" y="0"/>
                        <a:pt x="199" y="29"/>
                      </a:cubicBezTo>
                      <a:cubicBezTo>
                        <a:pt x="209" y="37"/>
                        <a:pt x="212" y="53"/>
                        <a:pt x="222" y="63"/>
                      </a:cubicBezTo>
                      <a:cubicBezTo>
                        <a:pt x="231" y="72"/>
                        <a:pt x="244" y="78"/>
                        <a:pt x="256" y="86"/>
                      </a:cubicBezTo>
                      <a:cubicBezTo>
                        <a:pt x="271" y="108"/>
                        <a:pt x="307" y="126"/>
                        <a:pt x="301" y="153"/>
                      </a:cubicBezTo>
                      <a:cubicBezTo>
                        <a:pt x="278" y="247"/>
                        <a:pt x="241" y="255"/>
                        <a:pt x="154" y="277"/>
                      </a:cubicBezTo>
                      <a:cubicBezTo>
                        <a:pt x="109" y="273"/>
                        <a:pt x="53" y="295"/>
                        <a:pt x="19" y="266"/>
                      </a:cubicBezTo>
                      <a:cubicBezTo>
                        <a:pt x="6" y="255"/>
                        <a:pt x="0" y="129"/>
                        <a:pt x="19" y="97"/>
                      </a:cubicBezTo>
                      <a:cubicBezTo>
                        <a:pt x="25" y="85"/>
                        <a:pt x="41" y="82"/>
                        <a:pt x="53" y="75"/>
                      </a:cubicBezTo>
                      <a:cubicBezTo>
                        <a:pt x="120" y="78"/>
                        <a:pt x="189" y="72"/>
                        <a:pt x="256" y="86"/>
                      </a:cubicBezTo>
                      <a:cubicBezTo>
                        <a:pt x="270" y="88"/>
                        <a:pt x="303" y="174"/>
                        <a:pt x="312" y="187"/>
                      </a:cubicBezTo>
                      <a:cubicBezTo>
                        <a:pt x="276" y="314"/>
                        <a:pt x="276" y="278"/>
                        <a:pt x="132" y="266"/>
                      </a:cubicBezTo>
                      <a:cubicBezTo>
                        <a:pt x="103" y="256"/>
                        <a:pt x="86" y="254"/>
                        <a:pt x="64" y="232"/>
                      </a:cubicBezTo>
                      <a:cubicBezTo>
                        <a:pt x="54" y="222"/>
                        <a:pt x="42" y="199"/>
                        <a:pt x="42" y="19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 name="Group 57"/>
              <p:cNvGrpSpPr>
                <a:grpSpLocks/>
              </p:cNvGrpSpPr>
              <p:nvPr/>
            </p:nvGrpSpPr>
            <p:grpSpPr bwMode="auto">
              <a:xfrm>
                <a:off x="1109" y="2283"/>
                <a:ext cx="1857" cy="311"/>
                <a:chOff x="1109" y="2283"/>
                <a:chExt cx="1857" cy="311"/>
              </a:xfrm>
            </p:grpSpPr>
            <p:grpSp>
              <p:nvGrpSpPr>
                <p:cNvPr id="36" name="Group 23"/>
                <p:cNvGrpSpPr>
                  <a:grpSpLocks/>
                </p:cNvGrpSpPr>
                <p:nvPr/>
              </p:nvGrpSpPr>
              <p:grpSpPr bwMode="auto">
                <a:xfrm>
                  <a:off x="1109" y="2300"/>
                  <a:ext cx="1857" cy="294"/>
                  <a:chOff x="1008" y="1584"/>
                  <a:chExt cx="2064" cy="327"/>
                </a:xfrm>
              </p:grpSpPr>
              <p:sp>
                <p:nvSpPr>
                  <p:cNvPr id="38" name="Text Box 24"/>
                  <p:cNvSpPr txBox="1">
                    <a:spLocks noChangeArrowheads="1"/>
                  </p:cNvSpPr>
                  <p:nvPr/>
                </p:nvSpPr>
                <p:spPr bwMode="auto">
                  <a:xfrm>
                    <a:off x="1008"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39" name="Text Box 25"/>
                  <p:cNvSpPr txBox="1">
                    <a:spLocks noChangeArrowheads="1"/>
                  </p:cNvSpPr>
                  <p:nvPr/>
                </p:nvSpPr>
                <p:spPr bwMode="auto">
                  <a:xfrm>
                    <a:off x="1441" y="1584"/>
                    <a:ext cx="335"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40" name="Text Box 26"/>
                  <p:cNvSpPr txBox="1">
                    <a:spLocks noChangeArrowheads="1"/>
                  </p:cNvSpPr>
                  <p:nvPr/>
                </p:nvSpPr>
                <p:spPr bwMode="auto">
                  <a:xfrm>
                    <a:off x="1872" y="1584"/>
                    <a:ext cx="337"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41" name="Text Box 27"/>
                  <p:cNvSpPr txBox="1">
                    <a:spLocks noChangeArrowheads="1"/>
                  </p:cNvSpPr>
                  <p:nvPr/>
                </p:nvSpPr>
                <p:spPr bwMode="auto">
                  <a:xfrm>
                    <a:off x="2304"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42" name="Text Box 28"/>
                  <p:cNvSpPr txBox="1">
                    <a:spLocks noChangeArrowheads="1"/>
                  </p:cNvSpPr>
                  <p:nvPr/>
                </p:nvSpPr>
                <p:spPr bwMode="auto">
                  <a:xfrm>
                    <a:off x="2736"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37" name="Freeform 49"/>
                <p:cNvSpPr>
                  <a:spLocks/>
                </p:cNvSpPr>
                <p:nvPr/>
              </p:nvSpPr>
              <p:spPr bwMode="auto">
                <a:xfrm>
                  <a:off x="2260" y="2283"/>
                  <a:ext cx="343" cy="261"/>
                </a:xfrm>
                <a:custGeom>
                  <a:avLst/>
                  <a:gdLst>
                    <a:gd name="T0" fmla="*/ 72 w 343"/>
                    <a:gd name="T1" fmla="*/ 11 h 261"/>
                    <a:gd name="T2" fmla="*/ 297 w 343"/>
                    <a:gd name="T3" fmla="*/ 22 h 261"/>
                    <a:gd name="T4" fmla="*/ 275 w 343"/>
                    <a:gd name="T5" fmla="*/ 56 h 261"/>
                    <a:gd name="T6" fmla="*/ 140 w 343"/>
                    <a:gd name="T7" fmla="*/ 45 h 261"/>
                    <a:gd name="T8" fmla="*/ 16 w 343"/>
                    <a:gd name="T9" fmla="*/ 0 h 261"/>
                    <a:gd name="T10" fmla="*/ 140 w 343"/>
                    <a:gd name="T11" fmla="*/ 79 h 261"/>
                    <a:gd name="T12" fmla="*/ 196 w 343"/>
                    <a:gd name="T13" fmla="*/ 146 h 261"/>
                    <a:gd name="T14" fmla="*/ 264 w 343"/>
                    <a:gd name="T15" fmla="*/ 169 h 261"/>
                    <a:gd name="T16" fmla="*/ 297 w 343"/>
                    <a:gd name="T17" fmla="*/ 146 h 261"/>
                    <a:gd name="T18" fmla="*/ 185 w 343"/>
                    <a:gd name="T19" fmla="*/ 22 h 261"/>
                    <a:gd name="T20" fmla="*/ 140 w 343"/>
                    <a:gd name="T21" fmla="*/ 45 h 261"/>
                    <a:gd name="T22" fmla="*/ 72 w 343"/>
                    <a:gd name="T23" fmla="*/ 67 h 261"/>
                    <a:gd name="T24" fmla="*/ 241 w 343"/>
                    <a:gd name="T25" fmla="*/ 259 h 261"/>
                    <a:gd name="T26" fmla="*/ 343 w 343"/>
                    <a:gd name="T27" fmla="*/ 25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261">
                      <a:moveTo>
                        <a:pt x="72" y="11"/>
                      </a:moveTo>
                      <a:cubicBezTo>
                        <a:pt x="147" y="14"/>
                        <a:pt x="223" y="5"/>
                        <a:pt x="297" y="22"/>
                      </a:cubicBezTo>
                      <a:cubicBezTo>
                        <a:pt x="310" y="24"/>
                        <a:pt x="288" y="54"/>
                        <a:pt x="275" y="56"/>
                      </a:cubicBezTo>
                      <a:cubicBezTo>
                        <a:pt x="230" y="62"/>
                        <a:pt x="185" y="48"/>
                        <a:pt x="140" y="45"/>
                      </a:cubicBezTo>
                      <a:cubicBezTo>
                        <a:pt x="97" y="23"/>
                        <a:pt x="62" y="11"/>
                        <a:pt x="16" y="0"/>
                      </a:cubicBezTo>
                      <a:cubicBezTo>
                        <a:pt x="56" y="30"/>
                        <a:pt x="99" y="50"/>
                        <a:pt x="140" y="79"/>
                      </a:cubicBezTo>
                      <a:cubicBezTo>
                        <a:pt x="163" y="95"/>
                        <a:pt x="171" y="130"/>
                        <a:pt x="196" y="146"/>
                      </a:cubicBezTo>
                      <a:cubicBezTo>
                        <a:pt x="216" y="158"/>
                        <a:pt x="264" y="169"/>
                        <a:pt x="264" y="169"/>
                      </a:cubicBezTo>
                      <a:cubicBezTo>
                        <a:pt x="275" y="161"/>
                        <a:pt x="288" y="156"/>
                        <a:pt x="297" y="146"/>
                      </a:cubicBezTo>
                      <a:cubicBezTo>
                        <a:pt x="343" y="86"/>
                        <a:pt x="230" y="38"/>
                        <a:pt x="185" y="22"/>
                      </a:cubicBezTo>
                      <a:cubicBezTo>
                        <a:pt x="170" y="29"/>
                        <a:pt x="155" y="38"/>
                        <a:pt x="140" y="45"/>
                      </a:cubicBezTo>
                      <a:cubicBezTo>
                        <a:pt x="117" y="53"/>
                        <a:pt x="72" y="67"/>
                        <a:pt x="72" y="67"/>
                      </a:cubicBezTo>
                      <a:cubicBezTo>
                        <a:pt x="0" y="176"/>
                        <a:pt x="146" y="252"/>
                        <a:pt x="241" y="259"/>
                      </a:cubicBezTo>
                      <a:cubicBezTo>
                        <a:pt x="274" y="261"/>
                        <a:pt x="309" y="259"/>
                        <a:pt x="343" y="259"/>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 name="Group 58"/>
              <p:cNvGrpSpPr>
                <a:grpSpLocks/>
              </p:cNvGrpSpPr>
              <p:nvPr/>
            </p:nvGrpSpPr>
            <p:grpSpPr bwMode="auto">
              <a:xfrm>
                <a:off x="1109" y="2640"/>
                <a:ext cx="1857" cy="305"/>
                <a:chOff x="1109" y="2640"/>
                <a:chExt cx="1857" cy="305"/>
              </a:xfrm>
            </p:grpSpPr>
            <p:grpSp>
              <p:nvGrpSpPr>
                <p:cNvPr id="29" name="Group 30"/>
                <p:cNvGrpSpPr>
                  <a:grpSpLocks/>
                </p:cNvGrpSpPr>
                <p:nvPr/>
              </p:nvGrpSpPr>
              <p:grpSpPr bwMode="auto">
                <a:xfrm>
                  <a:off x="1109" y="2651"/>
                  <a:ext cx="1857" cy="294"/>
                  <a:chOff x="1008" y="1584"/>
                  <a:chExt cx="2064" cy="327"/>
                </a:xfrm>
              </p:grpSpPr>
              <p:sp>
                <p:nvSpPr>
                  <p:cNvPr id="31" name="Text Box 31"/>
                  <p:cNvSpPr txBox="1">
                    <a:spLocks noChangeArrowheads="1"/>
                  </p:cNvSpPr>
                  <p:nvPr/>
                </p:nvSpPr>
                <p:spPr bwMode="auto">
                  <a:xfrm>
                    <a:off x="1008"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32" name="Text Box 32"/>
                  <p:cNvSpPr txBox="1">
                    <a:spLocks noChangeArrowheads="1"/>
                  </p:cNvSpPr>
                  <p:nvPr/>
                </p:nvSpPr>
                <p:spPr bwMode="auto">
                  <a:xfrm>
                    <a:off x="1441" y="1584"/>
                    <a:ext cx="335"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33" name="Text Box 33"/>
                  <p:cNvSpPr txBox="1">
                    <a:spLocks noChangeArrowheads="1"/>
                  </p:cNvSpPr>
                  <p:nvPr/>
                </p:nvSpPr>
                <p:spPr bwMode="auto">
                  <a:xfrm>
                    <a:off x="1872" y="1584"/>
                    <a:ext cx="337"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34" name="Text Box 34"/>
                  <p:cNvSpPr txBox="1">
                    <a:spLocks noChangeArrowheads="1"/>
                  </p:cNvSpPr>
                  <p:nvPr/>
                </p:nvSpPr>
                <p:spPr bwMode="auto">
                  <a:xfrm>
                    <a:off x="2304"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35" name="Text Box 35"/>
                  <p:cNvSpPr txBox="1">
                    <a:spLocks noChangeArrowheads="1"/>
                  </p:cNvSpPr>
                  <p:nvPr/>
                </p:nvSpPr>
                <p:spPr bwMode="auto">
                  <a:xfrm>
                    <a:off x="2736"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30" name="Freeform 50"/>
                <p:cNvSpPr>
                  <a:spLocks/>
                </p:cNvSpPr>
                <p:nvPr/>
              </p:nvSpPr>
              <p:spPr bwMode="auto">
                <a:xfrm>
                  <a:off x="1488" y="2640"/>
                  <a:ext cx="395" cy="300"/>
                </a:xfrm>
                <a:custGeom>
                  <a:avLst/>
                  <a:gdLst>
                    <a:gd name="T0" fmla="*/ 45 w 395"/>
                    <a:gd name="T1" fmla="*/ 6 h 300"/>
                    <a:gd name="T2" fmla="*/ 304 w 395"/>
                    <a:gd name="T3" fmla="*/ 17 h 300"/>
                    <a:gd name="T4" fmla="*/ 158 w 395"/>
                    <a:gd name="T5" fmla="*/ 28 h 300"/>
                    <a:gd name="T6" fmla="*/ 57 w 395"/>
                    <a:gd name="T7" fmla="*/ 40 h 300"/>
                    <a:gd name="T8" fmla="*/ 248 w 395"/>
                    <a:gd name="T9" fmla="*/ 130 h 300"/>
                    <a:gd name="T10" fmla="*/ 316 w 395"/>
                    <a:gd name="T11" fmla="*/ 152 h 300"/>
                    <a:gd name="T12" fmla="*/ 395 w 395"/>
                    <a:gd name="T13" fmla="*/ 265 h 300"/>
                    <a:gd name="T14" fmla="*/ 102 w 395"/>
                    <a:gd name="T15" fmla="*/ 276 h 300"/>
                    <a:gd name="T16" fmla="*/ 23 w 395"/>
                    <a:gd name="T17" fmla="*/ 186 h 300"/>
                    <a:gd name="T18" fmla="*/ 34 w 395"/>
                    <a:gd name="T19" fmla="*/ 51 h 300"/>
                    <a:gd name="T20" fmla="*/ 147 w 395"/>
                    <a:gd name="T21" fmla="*/ 51 h 300"/>
                    <a:gd name="T22" fmla="*/ 192 w 395"/>
                    <a:gd name="T23" fmla="*/ 119 h 300"/>
                    <a:gd name="T24" fmla="*/ 79 w 395"/>
                    <a:gd name="T25" fmla="*/ 175 h 300"/>
                    <a:gd name="T26" fmla="*/ 0 w 395"/>
                    <a:gd name="T27" fmla="*/ 18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00">
                      <a:moveTo>
                        <a:pt x="45" y="6"/>
                      </a:moveTo>
                      <a:cubicBezTo>
                        <a:pt x="131" y="9"/>
                        <a:pt x="219" y="0"/>
                        <a:pt x="304" y="17"/>
                      </a:cubicBezTo>
                      <a:cubicBezTo>
                        <a:pt x="351" y="26"/>
                        <a:pt x="206" y="23"/>
                        <a:pt x="158" y="28"/>
                      </a:cubicBezTo>
                      <a:cubicBezTo>
                        <a:pt x="124" y="31"/>
                        <a:pt x="90" y="36"/>
                        <a:pt x="57" y="40"/>
                      </a:cubicBezTo>
                      <a:cubicBezTo>
                        <a:pt x="119" y="71"/>
                        <a:pt x="183" y="104"/>
                        <a:pt x="248" y="130"/>
                      </a:cubicBezTo>
                      <a:cubicBezTo>
                        <a:pt x="270" y="138"/>
                        <a:pt x="316" y="152"/>
                        <a:pt x="316" y="152"/>
                      </a:cubicBezTo>
                      <a:cubicBezTo>
                        <a:pt x="345" y="190"/>
                        <a:pt x="378" y="219"/>
                        <a:pt x="395" y="265"/>
                      </a:cubicBezTo>
                      <a:cubicBezTo>
                        <a:pt x="286" y="300"/>
                        <a:pt x="235" y="283"/>
                        <a:pt x="102" y="276"/>
                      </a:cubicBezTo>
                      <a:cubicBezTo>
                        <a:pt x="21" y="222"/>
                        <a:pt x="40" y="257"/>
                        <a:pt x="23" y="186"/>
                      </a:cubicBezTo>
                      <a:cubicBezTo>
                        <a:pt x="26" y="141"/>
                        <a:pt x="21" y="94"/>
                        <a:pt x="34" y="51"/>
                      </a:cubicBezTo>
                      <a:cubicBezTo>
                        <a:pt x="47" y="2"/>
                        <a:pt x="122" y="42"/>
                        <a:pt x="147" y="51"/>
                      </a:cubicBezTo>
                      <a:cubicBezTo>
                        <a:pt x="154" y="58"/>
                        <a:pt x="201" y="95"/>
                        <a:pt x="192" y="119"/>
                      </a:cubicBezTo>
                      <a:cubicBezTo>
                        <a:pt x="188" y="126"/>
                        <a:pt x="85" y="173"/>
                        <a:pt x="79" y="175"/>
                      </a:cubicBezTo>
                      <a:cubicBezTo>
                        <a:pt x="53" y="182"/>
                        <a:pt x="0" y="186"/>
                        <a:pt x="0" y="18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 name="Group 55"/>
              <p:cNvGrpSpPr>
                <a:grpSpLocks/>
              </p:cNvGrpSpPr>
              <p:nvPr/>
            </p:nvGrpSpPr>
            <p:grpSpPr bwMode="auto">
              <a:xfrm>
                <a:off x="1109" y="1598"/>
                <a:ext cx="1857" cy="308"/>
                <a:chOff x="1109" y="1598"/>
                <a:chExt cx="1857" cy="308"/>
              </a:xfrm>
            </p:grpSpPr>
            <p:sp>
              <p:nvSpPr>
                <p:cNvPr id="23" name="Text Box 9"/>
                <p:cNvSpPr txBox="1">
                  <a:spLocks noChangeArrowheads="1"/>
                </p:cNvSpPr>
                <p:nvPr/>
              </p:nvSpPr>
              <p:spPr bwMode="auto">
                <a:xfrm>
                  <a:off x="1109" y="1598"/>
                  <a:ext cx="302"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24" name="Text Box 10"/>
                <p:cNvSpPr txBox="1">
                  <a:spLocks noChangeArrowheads="1"/>
                </p:cNvSpPr>
                <p:nvPr/>
              </p:nvSpPr>
              <p:spPr bwMode="auto">
                <a:xfrm>
                  <a:off x="1499" y="1598"/>
                  <a:ext cx="301"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25" name="Text Box 11"/>
                <p:cNvSpPr txBox="1">
                  <a:spLocks noChangeArrowheads="1"/>
                </p:cNvSpPr>
                <p:nvPr/>
              </p:nvSpPr>
              <p:spPr bwMode="auto">
                <a:xfrm>
                  <a:off x="1886" y="1598"/>
                  <a:ext cx="304"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26" name="Text Box 12"/>
                <p:cNvSpPr txBox="1">
                  <a:spLocks noChangeArrowheads="1"/>
                </p:cNvSpPr>
                <p:nvPr/>
              </p:nvSpPr>
              <p:spPr bwMode="auto">
                <a:xfrm>
                  <a:off x="2275" y="1598"/>
                  <a:ext cx="302"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27" name="Text Box 13"/>
                <p:cNvSpPr txBox="1">
                  <a:spLocks noChangeArrowheads="1"/>
                </p:cNvSpPr>
                <p:nvPr/>
              </p:nvSpPr>
              <p:spPr bwMode="auto">
                <a:xfrm>
                  <a:off x="2664" y="1598"/>
                  <a:ext cx="302"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sp>
              <p:nvSpPr>
                <p:cNvPr id="28" name="Freeform 53"/>
                <p:cNvSpPr>
                  <a:spLocks/>
                </p:cNvSpPr>
                <p:nvPr/>
              </p:nvSpPr>
              <p:spPr bwMode="auto">
                <a:xfrm>
                  <a:off x="2221" y="1609"/>
                  <a:ext cx="382" cy="297"/>
                </a:xfrm>
                <a:custGeom>
                  <a:avLst/>
                  <a:gdLst>
                    <a:gd name="T0" fmla="*/ 303 w 382"/>
                    <a:gd name="T1" fmla="*/ 149 h 297"/>
                    <a:gd name="T2" fmla="*/ 201 w 382"/>
                    <a:gd name="T3" fmla="*/ 284 h 297"/>
                    <a:gd name="T4" fmla="*/ 89 w 382"/>
                    <a:gd name="T5" fmla="*/ 273 h 297"/>
                    <a:gd name="T6" fmla="*/ 55 w 382"/>
                    <a:gd name="T7" fmla="*/ 228 h 297"/>
                    <a:gd name="T8" fmla="*/ 21 w 382"/>
                    <a:gd name="T9" fmla="*/ 194 h 297"/>
                    <a:gd name="T10" fmla="*/ 55 w 382"/>
                    <a:gd name="T11" fmla="*/ 93 h 297"/>
                    <a:gd name="T12" fmla="*/ 156 w 382"/>
                    <a:gd name="T13" fmla="*/ 36 h 297"/>
                    <a:gd name="T14" fmla="*/ 303 w 382"/>
                    <a:gd name="T15" fmla="*/ 126 h 297"/>
                    <a:gd name="T16" fmla="*/ 291 w 382"/>
                    <a:gd name="T17" fmla="*/ 216 h 297"/>
                    <a:gd name="T18" fmla="*/ 201 w 382"/>
                    <a:gd name="T19" fmla="*/ 284 h 297"/>
                    <a:gd name="T20" fmla="*/ 44 w 382"/>
                    <a:gd name="T21" fmla="*/ 228 h 297"/>
                    <a:gd name="T22" fmla="*/ 111 w 382"/>
                    <a:gd name="T23" fmla="*/ 36 h 297"/>
                    <a:gd name="T24" fmla="*/ 179 w 382"/>
                    <a:gd name="T25" fmla="*/ 14 h 297"/>
                    <a:gd name="T26" fmla="*/ 213 w 382"/>
                    <a:gd name="T27" fmla="*/ 2 h 297"/>
                    <a:gd name="T28" fmla="*/ 314 w 382"/>
                    <a:gd name="T29" fmla="*/ 25 h 297"/>
                    <a:gd name="T30" fmla="*/ 325 w 382"/>
                    <a:gd name="T31" fmla="*/ 59 h 297"/>
                    <a:gd name="T32" fmla="*/ 348 w 382"/>
                    <a:gd name="T33" fmla="*/ 93 h 297"/>
                    <a:gd name="T34" fmla="*/ 382 w 382"/>
                    <a:gd name="T35" fmla="*/ 2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297">
                      <a:moveTo>
                        <a:pt x="303" y="149"/>
                      </a:moveTo>
                      <a:cubicBezTo>
                        <a:pt x="269" y="279"/>
                        <a:pt x="290" y="216"/>
                        <a:pt x="201" y="284"/>
                      </a:cubicBezTo>
                      <a:cubicBezTo>
                        <a:pt x="163" y="280"/>
                        <a:pt x="124" y="286"/>
                        <a:pt x="89" y="273"/>
                      </a:cubicBezTo>
                      <a:cubicBezTo>
                        <a:pt x="71" y="266"/>
                        <a:pt x="67" y="242"/>
                        <a:pt x="55" y="228"/>
                      </a:cubicBezTo>
                      <a:cubicBezTo>
                        <a:pt x="44" y="215"/>
                        <a:pt x="32" y="205"/>
                        <a:pt x="21" y="194"/>
                      </a:cubicBezTo>
                      <a:cubicBezTo>
                        <a:pt x="0" y="130"/>
                        <a:pt x="8" y="131"/>
                        <a:pt x="55" y="93"/>
                      </a:cubicBezTo>
                      <a:cubicBezTo>
                        <a:pt x="99" y="56"/>
                        <a:pt x="101" y="53"/>
                        <a:pt x="156" y="36"/>
                      </a:cubicBezTo>
                      <a:cubicBezTo>
                        <a:pt x="242" y="58"/>
                        <a:pt x="256" y="59"/>
                        <a:pt x="303" y="126"/>
                      </a:cubicBezTo>
                      <a:cubicBezTo>
                        <a:pt x="312" y="166"/>
                        <a:pt x="326" y="180"/>
                        <a:pt x="291" y="216"/>
                      </a:cubicBezTo>
                      <a:cubicBezTo>
                        <a:pt x="264" y="242"/>
                        <a:pt x="201" y="284"/>
                        <a:pt x="201" y="284"/>
                      </a:cubicBezTo>
                      <a:cubicBezTo>
                        <a:pt x="127" y="276"/>
                        <a:pt x="66" y="297"/>
                        <a:pt x="44" y="228"/>
                      </a:cubicBezTo>
                      <a:cubicBezTo>
                        <a:pt x="49" y="161"/>
                        <a:pt x="39" y="74"/>
                        <a:pt x="111" y="36"/>
                      </a:cubicBezTo>
                      <a:cubicBezTo>
                        <a:pt x="131" y="24"/>
                        <a:pt x="156" y="21"/>
                        <a:pt x="179" y="14"/>
                      </a:cubicBezTo>
                      <a:cubicBezTo>
                        <a:pt x="190" y="10"/>
                        <a:pt x="213" y="2"/>
                        <a:pt x="213" y="2"/>
                      </a:cubicBezTo>
                      <a:cubicBezTo>
                        <a:pt x="246" y="8"/>
                        <a:pt x="289" y="0"/>
                        <a:pt x="314" y="25"/>
                      </a:cubicBezTo>
                      <a:cubicBezTo>
                        <a:pt x="322" y="33"/>
                        <a:pt x="319" y="48"/>
                        <a:pt x="325" y="59"/>
                      </a:cubicBezTo>
                      <a:cubicBezTo>
                        <a:pt x="331" y="71"/>
                        <a:pt x="340" y="81"/>
                        <a:pt x="348" y="93"/>
                      </a:cubicBezTo>
                      <a:cubicBezTo>
                        <a:pt x="360" y="129"/>
                        <a:pt x="382" y="177"/>
                        <a:pt x="382" y="21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pic>
        <p:nvPicPr>
          <p:cNvPr id="12290" name="Picture 2" descr="C:\Users\jfsmi\AppData\Local\Microsoft\Windows\INetCache\IE\M21UH2YJ\pencil-sh[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70959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71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868362"/>
          </a:xfrm>
        </p:spPr>
        <p:txBody>
          <a:bodyPr>
            <a:noAutofit/>
          </a:bodyPr>
          <a:lstStyle/>
          <a:p>
            <a:pPr algn="l"/>
            <a:r>
              <a:rPr lang="en-US" b="1" dirty="0">
                <a:solidFill>
                  <a:srgbClr val="C00000"/>
                </a:solidFill>
              </a:rPr>
              <a:t>Desire</a:t>
            </a:r>
          </a:p>
        </p:txBody>
      </p:sp>
      <p:sp>
        <p:nvSpPr>
          <p:cNvPr id="3" name="TextBox 2"/>
          <p:cNvSpPr txBox="1"/>
          <p:nvPr/>
        </p:nvSpPr>
        <p:spPr>
          <a:xfrm>
            <a:off x="1524000" y="1451550"/>
            <a:ext cx="7315200" cy="4339650"/>
          </a:xfrm>
          <a:prstGeom prst="rect">
            <a:avLst/>
          </a:prstGeom>
          <a:noFill/>
        </p:spPr>
        <p:txBody>
          <a:bodyPr wrap="square" rtlCol="0">
            <a:spAutoFit/>
          </a:bodyPr>
          <a:lstStyle/>
          <a:p>
            <a:pPr>
              <a:spcAft>
                <a:spcPts val="1200"/>
              </a:spcAft>
            </a:pPr>
            <a:r>
              <a:rPr lang="en-US" sz="2400" dirty="0"/>
              <a:t>To determine </a:t>
            </a:r>
            <a:r>
              <a:rPr lang="en-US" sz="2400" dirty="0">
                <a:solidFill>
                  <a:srgbClr val="C00000"/>
                </a:solidFill>
              </a:rPr>
              <a:t>Desire,</a:t>
            </a:r>
            <a:r>
              <a:rPr lang="en-US" sz="2400" dirty="0"/>
              <a:t> ask performer-focused questions such as:</a:t>
            </a:r>
          </a:p>
          <a:p>
            <a:pPr marL="182563" indent="-182563">
              <a:spcAft>
                <a:spcPts val="1200"/>
              </a:spcAft>
              <a:buClr>
                <a:srgbClr val="C00000"/>
              </a:buClr>
              <a:buFont typeface="Arial" panose="020B0604020202020204" pitchFamily="34" charset="0"/>
              <a:buChar char="•"/>
            </a:pPr>
            <a:r>
              <a:rPr lang="en-US" sz="2400" dirty="0"/>
              <a:t>How is the employee feeling about the work?</a:t>
            </a:r>
          </a:p>
          <a:p>
            <a:pPr marL="182563" indent="-182563">
              <a:spcAft>
                <a:spcPts val="1200"/>
              </a:spcAft>
              <a:buClr>
                <a:srgbClr val="C00000"/>
              </a:buClr>
              <a:buFont typeface="Arial" panose="020B0604020202020204" pitchFamily="34" charset="0"/>
              <a:buChar char="•"/>
            </a:pPr>
            <a:r>
              <a:rPr lang="en-US" sz="2400" dirty="0"/>
              <a:t>Is it important to him or her?</a:t>
            </a:r>
          </a:p>
          <a:p>
            <a:pPr marL="182563" indent="-182563">
              <a:spcAft>
                <a:spcPts val="1200"/>
              </a:spcAft>
              <a:buClr>
                <a:srgbClr val="C00000"/>
              </a:buClr>
              <a:buFont typeface="Arial" panose="020B0604020202020204" pitchFamily="34" charset="0"/>
              <a:buChar char="•"/>
            </a:pPr>
            <a:r>
              <a:rPr lang="en-US" sz="2400" dirty="0"/>
              <a:t>Is the employee motivated?</a:t>
            </a:r>
          </a:p>
          <a:p>
            <a:pPr marL="182563" indent="-182563">
              <a:spcAft>
                <a:spcPts val="1200"/>
              </a:spcAft>
              <a:buClr>
                <a:srgbClr val="C00000"/>
              </a:buClr>
              <a:buFont typeface="Arial" panose="020B0604020202020204" pitchFamily="34" charset="0"/>
              <a:buChar char="•"/>
            </a:pPr>
            <a:r>
              <a:rPr lang="en-US" sz="2400" dirty="0"/>
              <a:t>Is the employee confident and optimistic that he or she can do it well?</a:t>
            </a:r>
          </a:p>
          <a:p>
            <a:pPr marL="182563" indent="-182563">
              <a:spcAft>
                <a:spcPts val="1200"/>
              </a:spcAft>
              <a:buClr>
                <a:srgbClr val="C00000"/>
              </a:buClr>
              <a:buFont typeface="Arial" panose="020B0604020202020204" pitchFamily="34" charset="0"/>
              <a:buChar char="•"/>
            </a:pPr>
            <a:r>
              <a:rPr lang="en-US" sz="2400" dirty="0"/>
              <a:t>Is the employee bored? Need a greater challenge?</a:t>
            </a:r>
          </a:p>
          <a:p>
            <a:pPr marL="182563" indent="-182563">
              <a:buClr>
                <a:srgbClr val="C00000"/>
              </a:buClr>
              <a:buFont typeface="Arial" panose="020B0604020202020204" pitchFamily="34" charset="0"/>
              <a:buChar char="•"/>
            </a:pPr>
            <a:r>
              <a:rPr lang="en-US" sz="2400" dirty="0"/>
              <a:t>Is the employee over-challenged? Need more support?</a:t>
            </a:r>
          </a:p>
        </p:txBody>
      </p:sp>
      <p:sp>
        <p:nvSpPr>
          <p:cNvPr id="4" name="TextBox 3"/>
          <p:cNvSpPr txBox="1"/>
          <p:nvPr/>
        </p:nvSpPr>
        <p:spPr>
          <a:xfrm>
            <a:off x="8196470" y="6458778"/>
            <a:ext cx="495300" cy="381000"/>
          </a:xfrm>
          <a:prstGeom prst="rect">
            <a:avLst/>
          </a:prstGeom>
          <a:noFill/>
        </p:spPr>
        <p:txBody>
          <a:bodyPr wrap="square" rtlCol="0">
            <a:spAutoFit/>
          </a:bodyPr>
          <a:lstStyle/>
          <a:p>
            <a:r>
              <a:rPr lang="en-US" dirty="0">
                <a:solidFill>
                  <a:schemeClr val="bg1"/>
                </a:solidFill>
              </a:rPr>
              <a:t>1-8</a:t>
            </a:r>
          </a:p>
        </p:txBody>
      </p:sp>
    </p:spTree>
    <p:extLst>
      <p:ext uri="{BB962C8B-B14F-4D97-AF65-F5344CB8AC3E}">
        <p14:creationId xmlns:p14="http://schemas.microsoft.com/office/powerpoint/2010/main" val="28487331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47800" y="274638"/>
            <a:ext cx="7239000" cy="1143000"/>
          </a:xfrm>
        </p:spPr>
        <p:txBody>
          <a:bodyPr/>
          <a:lstStyle/>
          <a:p>
            <a:pPr algn="l"/>
            <a:r>
              <a:rPr lang="en-US" b="1" dirty="0">
                <a:solidFill>
                  <a:srgbClr val="C00000"/>
                </a:solidFill>
              </a:rPr>
              <a:t>Recording Your Scores, Step 2</a:t>
            </a:r>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A-3</a:t>
            </a:r>
          </a:p>
        </p:txBody>
      </p:sp>
      <p:pic>
        <p:nvPicPr>
          <p:cNvPr id="12290" name="Picture 2" descr="C:\Users\jfsmi\AppData\Local\Microsoft\Windows\INetCache\IE\M21UH2YJ\pencil-sh[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0" y="4822031"/>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1447800" y="1600200"/>
            <a:ext cx="5722938" cy="3124200"/>
            <a:chOff x="1143000" y="1600200"/>
            <a:chExt cx="5722938" cy="3124200"/>
          </a:xfrm>
        </p:grpSpPr>
        <p:sp>
          <p:nvSpPr>
            <p:cNvPr id="55" name="Line 10"/>
            <p:cNvSpPr>
              <a:spLocks noChangeShapeType="1"/>
            </p:cNvSpPr>
            <p:nvPr/>
          </p:nvSpPr>
          <p:spPr bwMode="auto">
            <a:xfrm>
              <a:off x="4532313" y="3355975"/>
              <a:ext cx="3429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Text Box 11"/>
            <p:cNvSpPr txBox="1">
              <a:spLocks noChangeArrowheads="1"/>
            </p:cNvSpPr>
            <p:nvPr/>
          </p:nvSpPr>
          <p:spPr bwMode="auto">
            <a:xfrm>
              <a:off x="4945063" y="3155950"/>
              <a:ext cx="547687" cy="450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1</a:t>
              </a:r>
            </a:p>
          </p:txBody>
        </p:sp>
        <p:sp>
          <p:nvSpPr>
            <p:cNvPr id="57" name="Text Box 12"/>
            <p:cNvSpPr txBox="1">
              <a:spLocks noChangeArrowheads="1"/>
            </p:cNvSpPr>
            <p:nvPr/>
          </p:nvSpPr>
          <p:spPr bwMode="auto">
            <a:xfrm>
              <a:off x="6316663" y="3630613"/>
              <a:ext cx="549275" cy="450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4</a:t>
              </a:r>
            </a:p>
          </p:txBody>
        </p:sp>
        <p:sp>
          <p:nvSpPr>
            <p:cNvPr id="58" name="Line 13"/>
            <p:cNvSpPr>
              <a:spLocks noChangeShapeType="1"/>
            </p:cNvSpPr>
            <p:nvPr/>
          </p:nvSpPr>
          <p:spPr bwMode="auto">
            <a:xfrm>
              <a:off x="4532313" y="3830638"/>
              <a:ext cx="17160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5"/>
            <p:cNvSpPr>
              <a:spLocks noChangeShapeType="1"/>
            </p:cNvSpPr>
            <p:nvPr/>
          </p:nvSpPr>
          <p:spPr bwMode="auto">
            <a:xfrm>
              <a:off x="4532313" y="4379913"/>
              <a:ext cx="23336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55"/>
            <p:cNvSpPr>
              <a:spLocks noChangeShapeType="1"/>
            </p:cNvSpPr>
            <p:nvPr/>
          </p:nvSpPr>
          <p:spPr bwMode="auto">
            <a:xfrm>
              <a:off x="4532313" y="2379663"/>
              <a:ext cx="23336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Text Box 66"/>
            <p:cNvSpPr txBox="1">
              <a:spLocks noChangeArrowheads="1"/>
            </p:cNvSpPr>
            <p:nvPr/>
          </p:nvSpPr>
          <p:spPr bwMode="auto">
            <a:xfrm>
              <a:off x="6302375" y="1600200"/>
              <a:ext cx="549275" cy="450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3</a:t>
              </a:r>
            </a:p>
          </p:txBody>
        </p:sp>
        <p:sp>
          <p:nvSpPr>
            <p:cNvPr id="62" name="Line 67"/>
            <p:cNvSpPr>
              <a:spLocks noChangeShapeType="1"/>
            </p:cNvSpPr>
            <p:nvPr/>
          </p:nvSpPr>
          <p:spPr bwMode="auto">
            <a:xfrm>
              <a:off x="4518025" y="1800225"/>
              <a:ext cx="17160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3" name="Group 62"/>
            <p:cNvGrpSpPr/>
            <p:nvPr/>
          </p:nvGrpSpPr>
          <p:grpSpPr>
            <a:xfrm>
              <a:off x="1143000" y="1643063"/>
              <a:ext cx="4967288" cy="3081337"/>
              <a:chOff x="1143000" y="1643063"/>
              <a:chExt cx="4967288" cy="3081337"/>
            </a:xfrm>
          </p:grpSpPr>
          <p:sp>
            <p:nvSpPr>
              <p:cNvPr id="64" name="Text Box 19"/>
              <p:cNvSpPr txBox="1">
                <a:spLocks noChangeArrowheads="1"/>
              </p:cNvSpPr>
              <p:nvPr/>
            </p:nvSpPr>
            <p:spPr bwMode="auto">
              <a:xfrm>
                <a:off x="1157288" y="3146425"/>
                <a:ext cx="493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B</a:t>
                </a:r>
                <a:endParaRPr lang="en-US" altLang="en-US" sz="2400">
                  <a:solidFill>
                    <a:schemeClr val="tx1"/>
                  </a:solidFill>
                  <a:latin typeface="Times New Roman" pitchFamily="18" charset="0"/>
                </a:endParaRPr>
              </a:p>
            </p:txBody>
          </p:sp>
          <p:sp>
            <p:nvSpPr>
              <p:cNvPr id="65" name="Text Box 20"/>
              <p:cNvSpPr txBox="1">
                <a:spLocks noChangeArrowheads="1"/>
              </p:cNvSpPr>
              <p:nvPr/>
            </p:nvSpPr>
            <p:spPr bwMode="auto">
              <a:xfrm>
                <a:off x="1157288" y="3673475"/>
                <a:ext cx="493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C</a:t>
                </a:r>
                <a:endParaRPr lang="en-US" altLang="en-US" sz="2400">
                  <a:solidFill>
                    <a:schemeClr val="tx1"/>
                  </a:solidFill>
                  <a:latin typeface="Times New Roman" pitchFamily="18" charset="0"/>
                </a:endParaRPr>
              </a:p>
            </p:txBody>
          </p:sp>
          <p:sp>
            <p:nvSpPr>
              <p:cNvPr id="66" name="Text Box 21"/>
              <p:cNvSpPr txBox="1">
                <a:spLocks noChangeArrowheads="1"/>
              </p:cNvSpPr>
              <p:nvPr/>
            </p:nvSpPr>
            <p:spPr bwMode="auto">
              <a:xfrm>
                <a:off x="1157288" y="4175125"/>
                <a:ext cx="493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D</a:t>
                </a:r>
                <a:endParaRPr lang="en-US" altLang="en-US" sz="2400">
                  <a:solidFill>
                    <a:schemeClr val="tx1"/>
                  </a:solidFill>
                  <a:latin typeface="Times New Roman" pitchFamily="18" charset="0"/>
                </a:endParaRPr>
              </a:p>
            </p:txBody>
          </p:sp>
          <p:grpSp>
            <p:nvGrpSpPr>
              <p:cNvPr id="67" name="Group 22"/>
              <p:cNvGrpSpPr>
                <a:grpSpLocks/>
              </p:cNvGrpSpPr>
              <p:nvPr/>
            </p:nvGrpSpPr>
            <p:grpSpPr bwMode="auto">
              <a:xfrm>
                <a:off x="1727200" y="3192463"/>
                <a:ext cx="2654300" cy="471487"/>
                <a:chOff x="1109" y="1950"/>
                <a:chExt cx="1857" cy="329"/>
              </a:xfrm>
            </p:grpSpPr>
            <p:grpSp>
              <p:nvGrpSpPr>
                <p:cNvPr id="111" name="Group 23"/>
                <p:cNvGrpSpPr>
                  <a:grpSpLocks/>
                </p:cNvGrpSpPr>
                <p:nvPr/>
              </p:nvGrpSpPr>
              <p:grpSpPr bwMode="auto">
                <a:xfrm>
                  <a:off x="1109" y="1950"/>
                  <a:ext cx="1857" cy="326"/>
                  <a:chOff x="1008" y="1585"/>
                  <a:chExt cx="2064" cy="363"/>
                </a:xfrm>
              </p:grpSpPr>
              <p:sp>
                <p:nvSpPr>
                  <p:cNvPr id="113" name="Text Box 24"/>
                  <p:cNvSpPr txBox="1">
                    <a:spLocks noChangeArrowheads="1"/>
                  </p:cNvSpPr>
                  <p:nvPr/>
                </p:nvSpPr>
                <p:spPr bwMode="auto">
                  <a:xfrm>
                    <a:off x="1008" y="1585"/>
                    <a:ext cx="336" cy="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114" name="Text Box 25"/>
                  <p:cNvSpPr txBox="1">
                    <a:spLocks noChangeArrowheads="1"/>
                  </p:cNvSpPr>
                  <p:nvPr/>
                </p:nvSpPr>
                <p:spPr bwMode="auto">
                  <a:xfrm>
                    <a:off x="1441" y="1585"/>
                    <a:ext cx="335" cy="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115" name="Text Box 26"/>
                  <p:cNvSpPr txBox="1">
                    <a:spLocks noChangeArrowheads="1"/>
                  </p:cNvSpPr>
                  <p:nvPr/>
                </p:nvSpPr>
                <p:spPr bwMode="auto">
                  <a:xfrm>
                    <a:off x="1872" y="1585"/>
                    <a:ext cx="337" cy="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116" name="Text Box 27"/>
                  <p:cNvSpPr txBox="1">
                    <a:spLocks noChangeArrowheads="1"/>
                  </p:cNvSpPr>
                  <p:nvPr/>
                </p:nvSpPr>
                <p:spPr bwMode="auto">
                  <a:xfrm>
                    <a:off x="2304" y="1585"/>
                    <a:ext cx="336" cy="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117" name="Text Box 28"/>
                  <p:cNvSpPr txBox="1">
                    <a:spLocks noChangeArrowheads="1"/>
                  </p:cNvSpPr>
                  <p:nvPr/>
                </p:nvSpPr>
                <p:spPr bwMode="auto">
                  <a:xfrm>
                    <a:off x="2736" y="1585"/>
                    <a:ext cx="336" cy="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112" name="Freeform 29"/>
                <p:cNvSpPr>
                  <a:spLocks/>
                </p:cNvSpPr>
                <p:nvPr/>
              </p:nvSpPr>
              <p:spPr bwMode="auto">
                <a:xfrm>
                  <a:off x="1130" y="1965"/>
                  <a:ext cx="312" cy="314"/>
                </a:xfrm>
                <a:custGeom>
                  <a:avLst/>
                  <a:gdLst>
                    <a:gd name="T0" fmla="*/ 64 w 312"/>
                    <a:gd name="T1" fmla="*/ 7 h 314"/>
                    <a:gd name="T2" fmla="*/ 199 w 312"/>
                    <a:gd name="T3" fmla="*/ 29 h 314"/>
                    <a:gd name="T4" fmla="*/ 222 w 312"/>
                    <a:gd name="T5" fmla="*/ 63 h 314"/>
                    <a:gd name="T6" fmla="*/ 256 w 312"/>
                    <a:gd name="T7" fmla="*/ 86 h 314"/>
                    <a:gd name="T8" fmla="*/ 301 w 312"/>
                    <a:gd name="T9" fmla="*/ 153 h 314"/>
                    <a:gd name="T10" fmla="*/ 154 w 312"/>
                    <a:gd name="T11" fmla="*/ 277 h 314"/>
                    <a:gd name="T12" fmla="*/ 19 w 312"/>
                    <a:gd name="T13" fmla="*/ 266 h 314"/>
                    <a:gd name="T14" fmla="*/ 19 w 312"/>
                    <a:gd name="T15" fmla="*/ 97 h 314"/>
                    <a:gd name="T16" fmla="*/ 53 w 312"/>
                    <a:gd name="T17" fmla="*/ 75 h 314"/>
                    <a:gd name="T18" fmla="*/ 256 w 312"/>
                    <a:gd name="T19" fmla="*/ 86 h 314"/>
                    <a:gd name="T20" fmla="*/ 312 w 312"/>
                    <a:gd name="T21" fmla="*/ 187 h 314"/>
                    <a:gd name="T22" fmla="*/ 132 w 312"/>
                    <a:gd name="T23" fmla="*/ 266 h 314"/>
                    <a:gd name="T24" fmla="*/ 64 w 312"/>
                    <a:gd name="T25" fmla="*/ 232 h 314"/>
                    <a:gd name="T26" fmla="*/ 42 w 312"/>
                    <a:gd name="T27" fmla="*/ 19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314">
                      <a:moveTo>
                        <a:pt x="64" y="7"/>
                      </a:moveTo>
                      <a:cubicBezTo>
                        <a:pt x="109" y="11"/>
                        <a:pt x="163" y="0"/>
                        <a:pt x="199" y="29"/>
                      </a:cubicBezTo>
                      <a:cubicBezTo>
                        <a:pt x="209" y="37"/>
                        <a:pt x="212" y="53"/>
                        <a:pt x="222" y="63"/>
                      </a:cubicBezTo>
                      <a:cubicBezTo>
                        <a:pt x="231" y="72"/>
                        <a:pt x="244" y="78"/>
                        <a:pt x="256" y="86"/>
                      </a:cubicBezTo>
                      <a:cubicBezTo>
                        <a:pt x="271" y="108"/>
                        <a:pt x="307" y="126"/>
                        <a:pt x="301" y="153"/>
                      </a:cubicBezTo>
                      <a:cubicBezTo>
                        <a:pt x="278" y="247"/>
                        <a:pt x="241" y="255"/>
                        <a:pt x="154" y="277"/>
                      </a:cubicBezTo>
                      <a:cubicBezTo>
                        <a:pt x="109" y="273"/>
                        <a:pt x="53" y="295"/>
                        <a:pt x="19" y="266"/>
                      </a:cubicBezTo>
                      <a:cubicBezTo>
                        <a:pt x="6" y="255"/>
                        <a:pt x="0" y="129"/>
                        <a:pt x="19" y="97"/>
                      </a:cubicBezTo>
                      <a:cubicBezTo>
                        <a:pt x="25" y="85"/>
                        <a:pt x="41" y="82"/>
                        <a:pt x="53" y="75"/>
                      </a:cubicBezTo>
                      <a:cubicBezTo>
                        <a:pt x="120" y="78"/>
                        <a:pt x="189" y="72"/>
                        <a:pt x="256" y="86"/>
                      </a:cubicBezTo>
                      <a:cubicBezTo>
                        <a:pt x="270" y="88"/>
                        <a:pt x="303" y="174"/>
                        <a:pt x="312" y="187"/>
                      </a:cubicBezTo>
                      <a:cubicBezTo>
                        <a:pt x="276" y="314"/>
                        <a:pt x="276" y="278"/>
                        <a:pt x="132" y="266"/>
                      </a:cubicBezTo>
                      <a:cubicBezTo>
                        <a:pt x="103" y="256"/>
                        <a:pt x="86" y="254"/>
                        <a:pt x="64" y="232"/>
                      </a:cubicBezTo>
                      <a:cubicBezTo>
                        <a:pt x="54" y="222"/>
                        <a:pt x="42" y="199"/>
                        <a:pt x="42" y="19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 name="Group 30"/>
              <p:cNvGrpSpPr>
                <a:grpSpLocks/>
              </p:cNvGrpSpPr>
              <p:nvPr/>
            </p:nvGrpSpPr>
            <p:grpSpPr bwMode="auto">
              <a:xfrm>
                <a:off x="1727200" y="3668713"/>
                <a:ext cx="2654300" cy="490537"/>
                <a:chOff x="1109" y="2283"/>
                <a:chExt cx="1857" cy="343"/>
              </a:xfrm>
            </p:grpSpPr>
            <p:grpSp>
              <p:nvGrpSpPr>
                <p:cNvPr id="104" name="Group 31"/>
                <p:cNvGrpSpPr>
                  <a:grpSpLocks/>
                </p:cNvGrpSpPr>
                <p:nvPr/>
              </p:nvGrpSpPr>
              <p:grpSpPr bwMode="auto">
                <a:xfrm>
                  <a:off x="1109" y="2298"/>
                  <a:ext cx="1857" cy="328"/>
                  <a:chOff x="1008" y="1582"/>
                  <a:chExt cx="2064" cy="365"/>
                </a:xfrm>
              </p:grpSpPr>
              <p:sp>
                <p:nvSpPr>
                  <p:cNvPr id="106" name="Text Box 32"/>
                  <p:cNvSpPr txBox="1">
                    <a:spLocks noChangeArrowheads="1"/>
                  </p:cNvSpPr>
                  <p:nvPr/>
                </p:nvSpPr>
                <p:spPr bwMode="auto">
                  <a:xfrm>
                    <a:off x="1008" y="1583"/>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107" name="Text Box 33"/>
                  <p:cNvSpPr txBox="1">
                    <a:spLocks noChangeArrowheads="1"/>
                  </p:cNvSpPr>
                  <p:nvPr/>
                </p:nvSpPr>
                <p:spPr bwMode="auto">
                  <a:xfrm>
                    <a:off x="1441" y="1583"/>
                    <a:ext cx="335"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108" name="Text Box 34"/>
                  <p:cNvSpPr txBox="1">
                    <a:spLocks noChangeArrowheads="1"/>
                  </p:cNvSpPr>
                  <p:nvPr/>
                </p:nvSpPr>
                <p:spPr bwMode="auto">
                  <a:xfrm>
                    <a:off x="1872" y="1583"/>
                    <a:ext cx="337"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109" name="Text Box 35"/>
                  <p:cNvSpPr txBox="1">
                    <a:spLocks noChangeArrowheads="1"/>
                  </p:cNvSpPr>
                  <p:nvPr/>
                </p:nvSpPr>
                <p:spPr bwMode="auto">
                  <a:xfrm>
                    <a:off x="2304" y="1583"/>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110" name="Text Box 36"/>
                  <p:cNvSpPr txBox="1">
                    <a:spLocks noChangeArrowheads="1"/>
                  </p:cNvSpPr>
                  <p:nvPr/>
                </p:nvSpPr>
                <p:spPr bwMode="auto">
                  <a:xfrm>
                    <a:off x="2736" y="1582"/>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105" name="Freeform 37"/>
                <p:cNvSpPr>
                  <a:spLocks/>
                </p:cNvSpPr>
                <p:nvPr/>
              </p:nvSpPr>
              <p:spPr bwMode="auto">
                <a:xfrm>
                  <a:off x="2260" y="2283"/>
                  <a:ext cx="343" cy="261"/>
                </a:xfrm>
                <a:custGeom>
                  <a:avLst/>
                  <a:gdLst>
                    <a:gd name="T0" fmla="*/ 72 w 343"/>
                    <a:gd name="T1" fmla="*/ 11 h 261"/>
                    <a:gd name="T2" fmla="*/ 297 w 343"/>
                    <a:gd name="T3" fmla="*/ 22 h 261"/>
                    <a:gd name="T4" fmla="*/ 275 w 343"/>
                    <a:gd name="T5" fmla="*/ 56 h 261"/>
                    <a:gd name="T6" fmla="*/ 140 w 343"/>
                    <a:gd name="T7" fmla="*/ 45 h 261"/>
                    <a:gd name="T8" fmla="*/ 16 w 343"/>
                    <a:gd name="T9" fmla="*/ 0 h 261"/>
                    <a:gd name="T10" fmla="*/ 140 w 343"/>
                    <a:gd name="T11" fmla="*/ 79 h 261"/>
                    <a:gd name="T12" fmla="*/ 196 w 343"/>
                    <a:gd name="T13" fmla="*/ 146 h 261"/>
                    <a:gd name="T14" fmla="*/ 264 w 343"/>
                    <a:gd name="T15" fmla="*/ 169 h 261"/>
                    <a:gd name="T16" fmla="*/ 297 w 343"/>
                    <a:gd name="T17" fmla="*/ 146 h 261"/>
                    <a:gd name="T18" fmla="*/ 185 w 343"/>
                    <a:gd name="T19" fmla="*/ 22 h 261"/>
                    <a:gd name="T20" fmla="*/ 140 w 343"/>
                    <a:gd name="T21" fmla="*/ 45 h 261"/>
                    <a:gd name="T22" fmla="*/ 72 w 343"/>
                    <a:gd name="T23" fmla="*/ 67 h 261"/>
                    <a:gd name="T24" fmla="*/ 241 w 343"/>
                    <a:gd name="T25" fmla="*/ 259 h 261"/>
                    <a:gd name="T26" fmla="*/ 343 w 343"/>
                    <a:gd name="T27" fmla="*/ 25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261">
                      <a:moveTo>
                        <a:pt x="72" y="11"/>
                      </a:moveTo>
                      <a:cubicBezTo>
                        <a:pt x="147" y="14"/>
                        <a:pt x="223" y="5"/>
                        <a:pt x="297" y="22"/>
                      </a:cubicBezTo>
                      <a:cubicBezTo>
                        <a:pt x="310" y="24"/>
                        <a:pt x="288" y="54"/>
                        <a:pt x="275" y="56"/>
                      </a:cubicBezTo>
                      <a:cubicBezTo>
                        <a:pt x="230" y="62"/>
                        <a:pt x="185" y="48"/>
                        <a:pt x="140" y="45"/>
                      </a:cubicBezTo>
                      <a:cubicBezTo>
                        <a:pt x="97" y="23"/>
                        <a:pt x="62" y="11"/>
                        <a:pt x="16" y="0"/>
                      </a:cubicBezTo>
                      <a:cubicBezTo>
                        <a:pt x="56" y="30"/>
                        <a:pt x="99" y="50"/>
                        <a:pt x="140" y="79"/>
                      </a:cubicBezTo>
                      <a:cubicBezTo>
                        <a:pt x="163" y="95"/>
                        <a:pt x="171" y="130"/>
                        <a:pt x="196" y="146"/>
                      </a:cubicBezTo>
                      <a:cubicBezTo>
                        <a:pt x="216" y="158"/>
                        <a:pt x="264" y="169"/>
                        <a:pt x="264" y="169"/>
                      </a:cubicBezTo>
                      <a:cubicBezTo>
                        <a:pt x="275" y="161"/>
                        <a:pt x="288" y="156"/>
                        <a:pt x="297" y="146"/>
                      </a:cubicBezTo>
                      <a:cubicBezTo>
                        <a:pt x="343" y="86"/>
                        <a:pt x="230" y="38"/>
                        <a:pt x="185" y="22"/>
                      </a:cubicBezTo>
                      <a:cubicBezTo>
                        <a:pt x="170" y="29"/>
                        <a:pt x="155" y="38"/>
                        <a:pt x="140" y="45"/>
                      </a:cubicBezTo>
                      <a:cubicBezTo>
                        <a:pt x="117" y="53"/>
                        <a:pt x="72" y="67"/>
                        <a:pt x="72" y="67"/>
                      </a:cubicBezTo>
                      <a:cubicBezTo>
                        <a:pt x="0" y="176"/>
                        <a:pt x="146" y="252"/>
                        <a:pt x="241" y="259"/>
                      </a:cubicBezTo>
                      <a:cubicBezTo>
                        <a:pt x="274" y="261"/>
                        <a:pt x="309" y="259"/>
                        <a:pt x="343" y="259"/>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 name="Group 38"/>
              <p:cNvGrpSpPr>
                <a:grpSpLocks/>
              </p:cNvGrpSpPr>
              <p:nvPr/>
            </p:nvGrpSpPr>
            <p:grpSpPr bwMode="auto">
              <a:xfrm>
                <a:off x="1727200" y="4179888"/>
                <a:ext cx="2654300" cy="482600"/>
                <a:chOff x="1109" y="2640"/>
                <a:chExt cx="1857" cy="338"/>
              </a:xfrm>
            </p:grpSpPr>
            <p:grpSp>
              <p:nvGrpSpPr>
                <p:cNvPr id="97" name="Group 39"/>
                <p:cNvGrpSpPr>
                  <a:grpSpLocks/>
                </p:cNvGrpSpPr>
                <p:nvPr/>
              </p:nvGrpSpPr>
              <p:grpSpPr bwMode="auto">
                <a:xfrm>
                  <a:off x="1109" y="2651"/>
                  <a:ext cx="1857" cy="327"/>
                  <a:chOff x="1008" y="1584"/>
                  <a:chExt cx="2064" cy="364"/>
                </a:xfrm>
              </p:grpSpPr>
              <p:sp>
                <p:nvSpPr>
                  <p:cNvPr id="99" name="Text Box 40"/>
                  <p:cNvSpPr txBox="1">
                    <a:spLocks noChangeArrowheads="1"/>
                  </p:cNvSpPr>
                  <p:nvPr/>
                </p:nvSpPr>
                <p:spPr bwMode="auto">
                  <a:xfrm>
                    <a:off x="1008"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100" name="Text Box 41"/>
                  <p:cNvSpPr txBox="1">
                    <a:spLocks noChangeArrowheads="1"/>
                  </p:cNvSpPr>
                  <p:nvPr/>
                </p:nvSpPr>
                <p:spPr bwMode="auto">
                  <a:xfrm>
                    <a:off x="1441" y="1584"/>
                    <a:ext cx="335"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101" name="Text Box 42"/>
                  <p:cNvSpPr txBox="1">
                    <a:spLocks noChangeArrowheads="1"/>
                  </p:cNvSpPr>
                  <p:nvPr/>
                </p:nvSpPr>
                <p:spPr bwMode="auto">
                  <a:xfrm>
                    <a:off x="1872" y="1584"/>
                    <a:ext cx="337"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102" name="Text Box 43"/>
                  <p:cNvSpPr txBox="1">
                    <a:spLocks noChangeArrowheads="1"/>
                  </p:cNvSpPr>
                  <p:nvPr/>
                </p:nvSpPr>
                <p:spPr bwMode="auto">
                  <a:xfrm>
                    <a:off x="2304"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103" name="Text Box 44"/>
                  <p:cNvSpPr txBox="1">
                    <a:spLocks noChangeArrowheads="1"/>
                  </p:cNvSpPr>
                  <p:nvPr/>
                </p:nvSpPr>
                <p:spPr bwMode="auto">
                  <a:xfrm>
                    <a:off x="2736"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98" name="Freeform 45"/>
                <p:cNvSpPr>
                  <a:spLocks/>
                </p:cNvSpPr>
                <p:nvPr/>
              </p:nvSpPr>
              <p:spPr bwMode="auto">
                <a:xfrm>
                  <a:off x="1488" y="2640"/>
                  <a:ext cx="395" cy="300"/>
                </a:xfrm>
                <a:custGeom>
                  <a:avLst/>
                  <a:gdLst>
                    <a:gd name="T0" fmla="*/ 45 w 395"/>
                    <a:gd name="T1" fmla="*/ 6 h 300"/>
                    <a:gd name="T2" fmla="*/ 304 w 395"/>
                    <a:gd name="T3" fmla="*/ 17 h 300"/>
                    <a:gd name="T4" fmla="*/ 158 w 395"/>
                    <a:gd name="T5" fmla="*/ 28 h 300"/>
                    <a:gd name="T6" fmla="*/ 57 w 395"/>
                    <a:gd name="T7" fmla="*/ 40 h 300"/>
                    <a:gd name="T8" fmla="*/ 248 w 395"/>
                    <a:gd name="T9" fmla="*/ 130 h 300"/>
                    <a:gd name="T10" fmla="*/ 316 w 395"/>
                    <a:gd name="T11" fmla="*/ 152 h 300"/>
                    <a:gd name="T12" fmla="*/ 395 w 395"/>
                    <a:gd name="T13" fmla="*/ 265 h 300"/>
                    <a:gd name="T14" fmla="*/ 102 w 395"/>
                    <a:gd name="T15" fmla="*/ 276 h 300"/>
                    <a:gd name="T16" fmla="*/ 23 w 395"/>
                    <a:gd name="T17" fmla="*/ 186 h 300"/>
                    <a:gd name="T18" fmla="*/ 34 w 395"/>
                    <a:gd name="T19" fmla="*/ 51 h 300"/>
                    <a:gd name="T20" fmla="*/ 147 w 395"/>
                    <a:gd name="T21" fmla="*/ 51 h 300"/>
                    <a:gd name="T22" fmla="*/ 192 w 395"/>
                    <a:gd name="T23" fmla="*/ 119 h 300"/>
                    <a:gd name="T24" fmla="*/ 79 w 395"/>
                    <a:gd name="T25" fmla="*/ 175 h 300"/>
                    <a:gd name="T26" fmla="*/ 0 w 395"/>
                    <a:gd name="T27" fmla="*/ 18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00">
                      <a:moveTo>
                        <a:pt x="45" y="6"/>
                      </a:moveTo>
                      <a:cubicBezTo>
                        <a:pt x="131" y="9"/>
                        <a:pt x="219" y="0"/>
                        <a:pt x="304" y="17"/>
                      </a:cubicBezTo>
                      <a:cubicBezTo>
                        <a:pt x="351" y="26"/>
                        <a:pt x="206" y="23"/>
                        <a:pt x="158" y="28"/>
                      </a:cubicBezTo>
                      <a:cubicBezTo>
                        <a:pt x="124" y="31"/>
                        <a:pt x="90" y="36"/>
                        <a:pt x="57" y="40"/>
                      </a:cubicBezTo>
                      <a:cubicBezTo>
                        <a:pt x="119" y="71"/>
                        <a:pt x="183" y="104"/>
                        <a:pt x="248" y="130"/>
                      </a:cubicBezTo>
                      <a:cubicBezTo>
                        <a:pt x="270" y="138"/>
                        <a:pt x="316" y="152"/>
                        <a:pt x="316" y="152"/>
                      </a:cubicBezTo>
                      <a:cubicBezTo>
                        <a:pt x="345" y="190"/>
                        <a:pt x="378" y="219"/>
                        <a:pt x="395" y="265"/>
                      </a:cubicBezTo>
                      <a:cubicBezTo>
                        <a:pt x="286" y="300"/>
                        <a:pt x="235" y="283"/>
                        <a:pt x="102" y="276"/>
                      </a:cubicBezTo>
                      <a:cubicBezTo>
                        <a:pt x="21" y="222"/>
                        <a:pt x="40" y="257"/>
                        <a:pt x="23" y="186"/>
                      </a:cubicBezTo>
                      <a:cubicBezTo>
                        <a:pt x="26" y="141"/>
                        <a:pt x="21" y="94"/>
                        <a:pt x="34" y="51"/>
                      </a:cubicBezTo>
                      <a:cubicBezTo>
                        <a:pt x="47" y="2"/>
                        <a:pt x="122" y="42"/>
                        <a:pt x="147" y="51"/>
                      </a:cubicBezTo>
                      <a:cubicBezTo>
                        <a:pt x="154" y="58"/>
                        <a:pt x="201" y="95"/>
                        <a:pt x="192" y="119"/>
                      </a:cubicBezTo>
                      <a:cubicBezTo>
                        <a:pt x="188" y="126"/>
                        <a:pt x="85" y="173"/>
                        <a:pt x="79" y="175"/>
                      </a:cubicBezTo>
                      <a:cubicBezTo>
                        <a:pt x="53" y="182"/>
                        <a:pt x="0" y="186"/>
                        <a:pt x="0" y="18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 name="Group 53"/>
              <p:cNvGrpSpPr>
                <a:grpSpLocks/>
              </p:cNvGrpSpPr>
              <p:nvPr/>
            </p:nvGrpSpPr>
            <p:grpSpPr bwMode="auto">
              <a:xfrm>
                <a:off x="1157288" y="2670175"/>
                <a:ext cx="4953000" cy="549275"/>
                <a:chOff x="710" y="1344"/>
                <a:chExt cx="3466" cy="384"/>
              </a:xfrm>
            </p:grpSpPr>
            <p:sp>
              <p:nvSpPr>
                <p:cNvPr id="87" name="Text Box 8"/>
                <p:cNvSpPr txBox="1">
                  <a:spLocks noChangeArrowheads="1"/>
                </p:cNvSpPr>
                <p:nvPr/>
              </p:nvSpPr>
              <p:spPr bwMode="auto">
                <a:xfrm>
                  <a:off x="3790" y="1350"/>
                  <a:ext cx="386" cy="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4</a:t>
                  </a:r>
                </a:p>
              </p:txBody>
            </p:sp>
            <p:sp>
              <p:nvSpPr>
                <p:cNvPr id="88" name="Line 9"/>
                <p:cNvSpPr>
                  <a:spLocks noChangeShapeType="1"/>
                </p:cNvSpPr>
                <p:nvPr/>
              </p:nvSpPr>
              <p:spPr bwMode="auto">
                <a:xfrm>
                  <a:off x="3072" y="1488"/>
                  <a:ext cx="62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Text Box 18"/>
                <p:cNvSpPr txBox="1">
                  <a:spLocks noChangeArrowheads="1"/>
                </p:cNvSpPr>
                <p:nvPr/>
              </p:nvSpPr>
              <p:spPr bwMode="auto">
                <a:xfrm>
                  <a:off x="710" y="1344"/>
                  <a:ext cx="34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A</a:t>
                  </a:r>
                  <a:endParaRPr lang="en-US" altLang="en-US" sz="2400">
                    <a:solidFill>
                      <a:schemeClr val="tx1"/>
                    </a:solidFill>
                    <a:latin typeface="Times New Roman" pitchFamily="18" charset="0"/>
                  </a:endParaRPr>
                </a:p>
              </p:txBody>
            </p:sp>
            <p:grpSp>
              <p:nvGrpSpPr>
                <p:cNvPr id="90" name="Group 46"/>
                <p:cNvGrpSpPr>
                  <a:grpSpLocks/>
                </p:cNvGrpSpPr>
                <p:nvPr/>
              </p:nvGrpSpPr>
              <p:grpSpPr bwMode="auto">
                <a:xfrm>
                  <a:off x="1109" y="1360"/>
                  <a:ext cx="1857" cy="326"/>
                  <a:chOff x="1109" y="1600"/>
                  <a:chExt cx="1857" cy="326"/>
                </a:xfrm>
              </p:grpSpPr>
              <p:sp>
                <p:nvSpPr>
                  <p:cNvPr id="91" name="Text Box 47"/>
                  <p:cNvSpPr txBox="1">
                    <a:spLocks noChangeArrowheads="1"/>
                  </p:cNvSpPr>
                  <p:nvPr/>
                </p:nvSpPr>
                <p:spPr bwMode="auto">
                  <a:xfrm>
                    <a:off x="1109" y="1600"/>
                    <a:ext cx="302" cy="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92" name="Text Box 48"/>
                  <p:cNvSpPr txBox="1">
                    <a:spLocks noChangeArrowheads="1"/>
                  </p:cNvSpPr>
                  <p:nvPr/>
                </p:nvSpPr>
                <p:spPr bwMode="auto">
                  <a:xfrm>
                    <a:off x="1499" y="1600"/>
                    <a:ext cx="301" cy="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93" name="Text Box 49"/>
                  <p:cNvSpPr txBox="1">
                    <a:spLocks noChangeArrowheads="1"/>
                  </p:cNvSpPr>
                  <p:nvPr/>
                </p:nvSpPr>
                <p:spPr bwMode="auto">
                  <a:xfrm>
                    <a:off x="1886" y="1600"/>
                    <a:ext cx="304" cy="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94" name="Text Box 50"/>
                  <p:cNvSpPr txBox="1">
                    <a:spLocks noChangeArrowheads="1"/>
                  </p:cNvSpPr>
                  <p:nvPr/>
                </p:nvSpPr>
                <p:spPr bwMode="auto">
                  <a:xfrm>
                    <a:off x="2275" y="1600"/>
                    <a:ext cx="302" cy="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95" name="Text Box 51"/>
                  <p:cNvSpPr txBox="1">
                    <a:spLocks noChangeArrowheads="1"/>
                  </p:cNvSpPr>
                  <p:nvPr/>
                </p:nvSpPr>
                <p:spPr bwMode="auto">
                  <a:xfrm>
                    <a:off x="2664" y="1600"/>
                    <a:ext cx="302" cy="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sp>
                <p:nvSpPr>
                  <p:cNvPr id="96" name="Freeform 52"/>
                  <p:cNvSpPr>
                    <a:spLocks/>
                  </p:cNvSpPr>
                  <p:nvPr/>
                </p:nvSpPr>
                <p:spPr bwMode="auto">
                  <a:xfrm>
                    <a:off x="2221" y="1609"/>
                    <a:ext cx="382" cy="297"/>
                  </a:xfrm>
                  <a:custGeom>
                    <a:avLst/>
                    <a:gdLst>
                      <a:gd name="T0" fmla="*/ 303 w 382"/>
                      <a:gd name="T1" fmla="*/ 149 h 297"/>
                      <a:gd name="T2" fmla="*/ 201 w 382"/>
                      <a:gd name="T3" fmla="*/ 284 h 297"/>
                      <a:gd name="T4" fmla="*/ 89 w 382"/>
                      <a:gd name="T5" fmla="*/ 273 h 297"/>
                      <a:gd name="T6" fmla="*/ 55 w 382"/>
                      <a:gd name="T7" fmla="*/ 228 h 297"/>
                      <a:gd name="T8" fmla="*/ 21 w 382"/>
                      <a:gd name="T9" fmla="*/ 194 h 297"/>
                      <a:gd name="T10" fmla="*/ 55 w 382"/>
                      <a:gd name="T11" fmla="*/ 93 h 297"/>
                      <a:gd name="T12" fmla="*/ 156 w 382"/>
                      <a:gd name="T13" fmla="*/ 36 h 297"/>
                      <a:gd name="T14" fmla="*/ 303 w 382"/>
                      <a:gd name="T15" fmla="*/ 126 h 297"/>
                      <a:gd name="T16" fmla="*/ 291 w 382"/>
                      <a:gd name="T17" fmla="*/ 216 h 297"/>
                      <a:gd name="T18" fmla="*/ 201 w 382"/>
                      <a:gd name="T19" fmla="*/ 284 h 297"/>
                      <a:gd name="T20" fmla="*/ 44 w 382"/>
                      <a:gd name="T21" fmla="*/ 228 h 297"/>
                      <a:gd name="T22" fmla="*/ 111 w 382"/>
                      <a:gd name="T23" fmla="*/ 36 h 297"/>
                      <a:gd name="T24" fmla="*/ 179 w 382"/>
                      <a:gd name="T25" fmla="*/ 14 h 297"/>
                      <a:gd name="T26" fmla="*/ 213 w 382"/>
                      <a:gd name="T27" fmla="*/ 2 h 297"/>
                      <a:gd name="T28" fmla="*/ 314 w 382"/>
                      <a:gd name="T29" fmla="*/ 25 h 297"/>
                      <a:gd name="T30" fmla="*/ 325 w 382"/>
                      <a:gd name="T31" fmla="*/ 59 h 297"/>
                      <a:gd name="T32" fmla="*/ 348 w 382"/>
                      <a:gd name="T33" fmla="*/ 93 h 297"/>
                      <a:gd name="T34" fmla="*/ 382 w 382"/>
                      <a:gd name="T35" fmla="*/ 2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297">
                        <a:moveTo>
                          <a:pt x="303" y="149"/>
                        </a:moveTo>
                        <a:cubicBezTo>
                          <a:pt x="269" y="279"/>
                          <a:pt x="290" y="216"/>
                          <a:pt x="201" y="284"/>
                        </a:cubicBezTo>
                        <a:cubicBezTo>
                          <a:pt x="163" y="280"/>
                          <a:pt x="124" y="286"/>
                          <a:pt x="89" y="273"/>
                        </a:cubicBezTo>
                        <a:cubicBezTo>
                          <a:pt x="71" y="266"/>
                          <a:pt x="67" y="242"/>
                          <a:pt x="55" y="228"/>
                        </a:cubicBezTo>
                        <a:cubicBezTo>
                          <a:pt x="44" y="215"/>
                          <a:pt x="32" y="205"/>
                          <a:pt x="21" y="194"/>
                        </a:cubicBezTo>
                        <a:cubicBezTo>
                          <a:pt x="0" y="130"/>
                          <a:pt x="8" y="131"/>
                          <a:pt x="55" y="93"/>
                        </a:cubicBezTo>
                        <a:cubicBezTo>
                          <a:pt x="99" y="56"/>
                          <a:pt x="101" y="53"/>
                          <a:pt x="156" y="36"/>
                        </a:cubicBezTo>
                        <a:cubicBezTo>
                          <a:pt x="242" y="58"/>
                          <a:pt x="256" y="59"/>
                          <a:pt x="303" y="126"/>
                        </a:cubicBezTo>
                        <a:cubicBezTo>
                          <a:pt x="312" y="166"/>
                          <a:pt x="326" y="180"/>
                          <a:pt x="291" y="216"/>
                        </a:cubicBezTo>
                        <a:cubicBezTo>
                          <a:pt x="264" y="242"/>
                          <a:pt x="201" y="284"/>
                          <a:pt x="201" y="284"/>
                        </a:cubicBezTo>
                        <a:cubicBezTo>
                          <a:pt x="127" y="276"/>
                          <a:pt x="66" y="297"/>
                          <a:pt x="44" y="228"/>
                        </a:cubicBezTo>
                        <a:cubicBezTo>
                          <a:pt x="49" y="161"/>
                          <a:pt x="39" y="74"/>
                          <a:pt x="111" y="36"/>
                        </a:cubicBezTo>
                        <a:cubicBezTo>
                          <a:pt x="131" y="24"/>
                          <a:pt x="156" y="21"/>
                          <a:pt x="179" y="14"/>
                        </a:cubicBezTo>
                        <a:cubicBezTo>
                          <a:pt x="190" y="10"/>
                          <a:pt x="213" y="2"/>
                          <a:pt x="213" y="2"/>
                        </a:cubicBezTo>
                        <a:cubicBezTo>
                          <a:pt x="246" y="8"/>
                          <a:pt x="289" y="0"/>
                          <a:pt x="314" y="25"/>
                        </a:cubicBezTo>
                        <a:cubicBezTo>
                          <a:pt x="322" y="33"/>
                          <a:pt x="319" y="48"/>
                          <a:pt x="325" y="59"/>
                        </a:cubicBezTo>
                        <a:cubicBezTo>
                          <a:pt x="331" y="71"/>
                          <a:pt x="340" y="81"/>
                          <a:pt x="348" y="93"/>
                        </a:cubicBezTo>
                        <a:cubicBezTo>
                          <a:pt x="360" y="129"/>
                          <a:pt x="382" y="177"/>
                          <a:pt x="382" y="21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1" name="Text Box 56"/>
              <p:cNvSpPr txBox="1">
                <a:spLocks noChangeArrowheads="1"/>
              </p:cNvSpPr>
              <p:nvPr/>
            </p:nvSpPr>
            <p:spPr bwMode="auto">
              <a:xfrm>
                <a:off x="1157288" y="2174875"/>
                <a:ext cx="493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dirty="0">
                    <a:solidFill>
                      <a:schemeClr val="tx1"/>
                    </a:solidFill>
                    <a:latin typeface="Arial" pitchFamily="34" charset="0"/>
                  </a:rPr>
                  <a:t>D</a:t>
                </a:r>
                <a:endParaRPr lang="en-US" altLang="en-US" sz="2400" dirty="0">
                  <a:solidFill>
                    <a:schemeClr val="tx1"/>
                  </a:solidFill>
                  <a:latin typeface="Times New Roman" pitchFamily="18" charset="0"/>
                </a:endParaRPr>
              </a:p>
            </p:txBody>
          </p:sp>
          <p:grpSp>
            <p:nvGrpSpPr>
              <p:cNvPr id="72" name="Group 57"/>
              <p:cNvGrpSpPr>
                <a:grpSpLocks/>
              </p:cNvGrpSpPr>
              <p:nvPr/>
            </p:nvGrpSpPr>
            <p:grpSpPr bwMode="auto">
              <a:xfrm>
                <a:off x="1727200" y="2179638"/>
                <a:ext cx="2654300" cy="482600"/>
                <a:chOff x="1109" y="2640"/>
                <a:chExt cx="1857" cy="338"/>
              </a:xfrm>
            </p:grpSpPr>
            <p:grpSp>
              <p:nvGrpSpPr>
                <p:cNvPr id="80" name="Group 58"/>
                <p:cNvGrpSpPr>
                  <a:grpSpLocks/>
                </p:cNvGrpSpPr>
                <p:nvPr/>
              </p:nvGrpSpPr>
              <p:grpSpPr bwMode="auto">
                <a:xfrm>
                  <a:off x="1109" y="2651"/>
                  <a:ext cx="1857" cy="327"/>
                  <a:chOff x="1008" y="1584"/>
                  <a:chExt cx="2064" cy="364"/>
                </a:xfrm>
              </p:grpSpPr>
              <p:sp>
                <p:nvSpPr>
                  <p:cNvPr id="82" name="Text Box 59"/>
                  <p:cNvSpPr txBox="1">
                    <a:spLocks noChangeArrowheads="1"/>
                  </p:cNvSpPr>
                  <p:nvPr/>
                </p:nvSpPr>
                <p:spPr bwMode="auto">
                  <a:xfrm>
                    <a:off x="1008"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83" name="Text Box 60"/>
                  <p:cNvSpPr txBox="1">
                    <a:spLocks noChangeArrowheads="1"/>
                  </p:cNvSpPr>
                  <p:nvPr/>
                </p:nvSpPr>
                <p:spPr bwMode="auto">
                  <a:xfrm>
                    <a:off x="1441" y="1584"/>
                    <a:ext cx="335"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84" name="Text Box 61"/>
                  <p:cNvSpPr txBox="1">
                    <a:spLocks noChangeArrowheads="1"/>
                  </p:cNvSpPr>
                  <p:nvPr/>
                </p:nvSpPr>
                <p:spPr bwMode="auto">
                  <a:xfrm>
                    <a:off x="1872" y="1584"/>
                    <a:ext cx="337"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85" name="Text Box 62"/>
                  <p:cNvSpPr txBox="1">
                    <a:spLocks noChangeArrowheads="1"/>
                  </p:cNvSpPr>
                  <p:nvPr/>
                </p:nvSpPr>
                <p:spPr bwMode="auto">
                  <a:xfrm>
                    <a:off x="2304"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86" name="Text Box 63"/>
                  <p:cNvSpPr txBox="1">
                    <a:spLocks noChangeArrowheads="1"/>
                  </p:cNvSpPr>
                  <p:nvPr/>
                </p:nvSpPr>
                <p:spPr bwMode="auto">
                  <a:xfrm>
                    <a:off x="2736"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81" name="Freeform 64"/>
                <p:cNvSpPr>
                  <a:spLocks/>
                </p:cNvSpPr>
                <p:nvPr/>
              </p:nvSpPr>
              <p:spPr bwMode="auto">
                <a:xfrm>
                  <a:off x="1488" y="2640"/>
                  <a:ext cx="395" cy="300"/>
                </a:xfrm>
                <a:custGeom>
                  <a:avLst/>
                  <a:gdLst>
                    <a:gd name="T0" fmla="*/ 45 w 395"/>
                    <a:gd name="T1" fmla="*/ 6 h 300"/>
                    <a:gd name="T2" fmla="*/ 304 w 395"/>
                    <a:gd name="T3" fmla="*/ 17 h 300"/>
                    <a:gd name="T4" fmla="*/ 158 w 395"/>
                    <a:gd name="T5" fmla="*/ 28 h 300"/>
                    <a:gd name="T6" fmla="*/ 57 w 395"/>
                    <a:gd name="T7" fmla="*/ 40 h 300"/>
                    <a:gd name="T8" fmla="*/ 248 w 395"/>
                    <a:gd name="T9" fmla="*/ 130 h 300"/>
                    <a:gd name="T10" fmla="*/ 316 w 395"/>
                    <a:gd name="T11" fmla="*/ 152 h 300"/>
                    <a:gd name="T12" fmla="*/ 395 w 395"/>
                    <a:gd name="T13" fmla="*/ 265 h 300"/>
                    <a:gd name="T14" fmla="*/ 102 w 395"/>
                    <a:gd name="T15" fmla="*/ 276 h 300"/>
                    <a:gd name="T16" fmla="*/ 23 w 395"/>
                    <a:gd name="T17" fmla="*/ 186 h 300"/>
                    <a:gd name="T18" fmla="*/ 34 w 395"/>
                    <a:gd name="T19" fmla="*/ 51 h 300"/>
                    <a:gd name="T20" fmla="*/ 147 w 395"/>
                    <a:gd name="T21" fmla="*/ 51 h 300"/>
                    <a:gd name="T22" fmla="*/ 192 w 395"/>
                    <a:gd name="T23" fmla="*/ 119 h 300"/>
                    <a:gd name="T24" fmla="*/ 79 w 395"/>
                    <a:gd name="T25" fmla="*/ 175 h 300"/>
                    <a:gd name="T26" fmla="*/ 0 w 395"/>
                    <a:gd name="T27" fmla="*/ 18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00">
                      <a:moveTo>
                        <a:pt x="45" y="6"/>
                      </a:moveTo>
                      <a:cubicBezTo>
                        <a:pt x="131" y="9"/>
                        <a:pt x="219" y="0"/>
                        <a:pt x="304" y="17"/>
                      </a:cubicBezTo>
                      <a:cubicBezTo>
                        <a:pt x="351" y="26"/>
                        <a:pt x="206" y="23"/>
                        <a:pt x="158" y="28"/>
                      </a:cubicBezTo>
                      <a:cubicBezTo>
                        <a:pt x="124" y="31"/>
                        <a:pt x="90" y="36"/>
                        <a:pt x="57" y="40"/>
                      </a:cubicBezTo>
                      <a:cubicBezTo>
                        <a:pt x="119" y="71"/>
                        <a:pt x="183" y="104"/>
                        <a:pt x="248" y="130"/>
                      </a:cubicBezTo>
                      <a:cubicBezTo>
                        <a:pt x="270" y="138"/>
                        <a:pt x="316" y="152"/>
                        <a:pt x="316" y="152"/>
                      </a:cubicBezTo>
                      <a:cubicBezTo>
                        <a:pt x="345" y="190"/>
                        <a:pt x="378" y="219"/>
                        <a:pt x="395" y="265"/>
                      </a:cubicBezTo>
                      <a:cubicBezTo>
                        <a:pt x="286" y="300"/>
                        <a:pt x="235" y="283"/>
                        <a:pt x="102" y="276"/>
                      </a:cubicBezTo>
                      <a:cubicBezTo>
                        <a:pt x="21" y="222"/>
                        <a:pt x="40" y="257"/>
                        <a:pt x="23" y="186"/>
                      </a:cubicBezTo>
                      <a:cubicBezTo>
                        <a:pt x="26" y="141"/>
                        <a:pt x="21" y="94"/>
                        <a:pt x="34" y="51"/>
                      </a:cubicBezTo>
                      <a:cubicBezTo>
                        <a:pt x="47" y="2"/>
                        <a:pt x="122" y="42"/>
                        <a:pt x="147" y="51"/>
                      </a:cubicBezTo>
                      <a:cubicBezTo>
                        <a:pt x="154" y="58"/>
                        <a:pt x="201" y="95"/>
                        <a:pt x="192" y="119"/>
                      </a:cubicBezTo>
                      <a:cubicBezTo>
                        <a:pt x="188" y="126"/>
                        <a:pt x="85" y="173"/>
                        <a:pt x="79" y="175"/>
                      </a:cubicBezTo>
                      <a:cubicBezTo>
                        <a:pt x="53" y="182"/>
                        <a:pt x="0" y="186"/>
                        <a:pt x="0" y="18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 name="Text Box 68"/>
              <p:cNvSpPr txBox="1">
                <a:spLocks noChangeArrowheads="1"/>
              </p:cNvSpPr>
              <p:nvPr/>
            </p:nvSpPr>
            <p:spPr bwMode="auto">
              <a:xfrm>
                <a:off x="1143000" y="1643063"/>
                <a:ext cx="49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dirty="0">
                    <a:solidFill>
                      <a:schemeClr val="tx1"/>
                    </a:solidFill>
                    <a:latin typeface="Arial" pitchFamily="34" charset="0"/>
                  </a:rPr>
                  <a:t>C</a:t>
                </a:r>
                <a:endParaRPr lang="en-US" altLang="en-US" sz="2400" dirty="0">
                  <a:solidFill>
                    <a:schemeClr val="tx1"/>
                  </a:solidFill>
                  <a:latin typeface="Times New Roman" pitchFamily="18" charset="0"/>
                </a:endParaRPr>
              </a:p>
            </p:txBody>
          </p:sp>
          <p:grpSp>
            <p:nvGrpSpPr>
              <p:cNvPr id="74" name="Group 70"/>
              <p:cNvGrpSpPr>
                <a:grpSpLocks/>
              </p:cNvGrpSpPr>
              <p:nvPr/>
            </p:nvGrpSpPr>
            <p:grpSpPr bwMode="auto">
              <a:xfrm>
                <a:off x="1712913" y="1660525"/>
                <a:ext cx="2654300" cy="468313"/>
                <a:chOff x="1008" y="1582"/>
                <a:chExt cx="2064" cy="365"/>
              </a:xfrm>
            </p:grpSpPr>
            <p:sp>
              <p:nvSpPr>
                <p:cNvPr id="75" name="Text Box 71"/>
                <p:cNvSpPr txBox="1">
                  <a:spLocks noChangeArrowheads="1"/>
                </p:cNvSpPr>
                <p:nvPr/>
              </p:nvSpPr>
              <p:spPr bwMode="auto">
                <a:xfrm>
                  <a:off x="1008" y="1583"/>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76" name="Text Box 72"/>
                <p:cNvSpPr txBox="1">
                  <a:spLocks noChangeArrowheads="1"/>
                </p:cNvSpPr>
                <p:nvPr/>
              </p:nvSpPr>
              <p:spPr bwMode="auto">
                <a:xfrm>
                  <a:off x="1441" y="1583"/>
                  <a:ext cx="335"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77" name="Text Box 73"/>
                <p:cNvSpPr txBox="1">
                  <a:spLocks noChangeArrowheads="1"/>
                </p:cNvSpPr>
                <p:nvPr/>
              </p:nvSpPr>
              <p:spPr bwMode="auto">
                <a:xfrm>
                  <a:off x="1872" y="1583"/>
                  <a:ext cx="337"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78" name="Text Box 74"/>
                <p:cNvSpPr txBox="1">
                  <a:spLocks noChangeArrowheads="1"/>
                </p:cNvSpPr>
                <p:nvPr/>
              </p:nvSpPr>
              <p:spPr bwMode="auto">
                <a:xfrm>
                  <a:off x="2304" y="1583"/>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79" name="Text Box 75"/>
                <p:cNvSpPr txBox="1">
                  <a:spLocks noChangeArrowheads="1"/>
                </p:cNvSpPr>
                <p:nvPr/>
              </p:nvSpPr>
              <p:spPr bwMode="auto">
                <a:xfrm>
                  <a:off x="2736" y="1582"/>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grpSp>
      </p:grpSp>
      <p:grpSp>
        <p:nvGrpSpPr>
          <p:cNvPr id="118" name="Group 117"/>
          <p:cNvGrpSpPr/>
          <p:nvPr/>
        </p:nvGrpSpPr>
        <p:grpSpPr>
          <a:xfrm>
            <a:off x="2133600" y="1263650"/>
            <a:ext cx="6096000" cy="4787900"/>
            <a:chOff x="1828800" y="1263650"/>
            <a:chExt cx="6096000" cy="4787900"/>
          </a:xfrm>
        </p:grpSpPr>
        <p:sp>
          <p:nvSpPr>
            <p:cNvPr id="119" name="Text Box 14"/>
            <p:cNvSpPr txBox="1">
              <a:spLocks noChangeArrowheads="1"/>
            </p:cNvSpPr>
            <p:nvPr/>
          </p:nvSpPr>
          <p:spPr bwMode="auto">
            <a:xfrm>
              <a:off x="7070725" y="4179888"/>
              <a:ext cx="549275" cy="450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2</a:t>
              </a:r>
            </a:p>
          </p:txBody>
        </p:sp>
        <p:sp>
          <p:nvSpPr>
            <p:cNvPr id="120" name="Text Box 54"/>
            <p:cNvSpPr txBox="1">
              <a:spLocks noChangeArrowheads="1"/>
            </p:cNvSpPr>
            <p:nvPr/>
          </p:nvSpPr>
          <p:spPr bwMode="auto">
            <a:xfrm>
              <a:off x="7070725" y="2179638"/>
              <a:ext cx="549275" cy="450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2</a:t>
              </a:r>
            </a:p>
          </p:txBody>
        </p:sp>
        <p:sp>
          <p:nvSpPr>
            <p:cNvPr id="121" name="Text Box 79"/>
            <p:cNvSpPr txBox="1">
              <a:spLocks noChangeArrowheads="1"/>
            </p:cNvSpPr>
            <p:nvPr/>
          </p:nvSpPr>
          <p:spPr bwMode="auto">
            <a:xfrm>
              <a:off x="6553200" y="5472113"/>
              <a:ext cx="533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chemeClr val="tx1"/>
                  </a:solidFill>
                  <a:latin typeface="Arial" pitchFamily="34" charset="0"/>
                </a:rPr>
                <a:t>D</a:t>
              </a:r>
              <a:endParaRPr lang="en-US" altLang="en-US" sz="2400">
                <a:solidFill>
                  <a:schemeClr val="tx1"/>
                </a:solidFill>
                <a:latin typeface="Times New Roman" pitchFamily="18" charset="0"/>
              </a:endParaRPr>
            </a:p>
          </p:txBody>
        </p:sp>
        <p:sp>
          <p:nvSpPr>
            <p:cNvPr id="122" name="Text Box 81"/>
            <p:cNvSpPr txBox="1">
              <a:spLocks noChangeArrowheads="1"/>
            </p:cNvSpPr>
            <p:nvPr/>
          </p:nvSpPr>
          <p:spPr bwMode="auto">
            <a:xfrm>
              <a:off x="7010400" y="5441950"/>
              <a:ext cx="685800" cy="588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a:solidFill>
                  <a:schemeClr val="tx1"/>
                </a:solidFill>
                <a:latin typeface="Times New Roman" pitchFamily="18" charset="0"/>
              </a:endParaRPr>
            </a:p>
          </p:txBody>
        </p:sp>
        <p:sp>
          <p:nvSpPr>
            <p:cNvPr id="123" name="Text Box 83"/>
            <p:cNvSpPr txBox="1">
              <a:spLocks noChangeArrowheads="1"/>
            </p:cNvSpPr>
            <p:nvPr/>
          </p:nvSpPr>
          <p:spPr bwMode="auto">
            <a:xfrm>
              <a:off x="7391400" y="297180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dirty="0">
                  <a:solidFill>
                    <a:srgbClr val="0070C0"/>
                  </a:solidFill>
                  <a:latin typeface="Arial" pitchFamily="34" charset="0"/>
                </a:rPr>
                <a:t>+</a:t>
              </a:r>
              <a:endParaRPr lang="en-US" altLang="en-US" sz="2400" dirty="0">
                <a:solidFill>
                  <a:srgbClr val="0070C0"/>
                </a:solidFill>
                <a:latin typeface="Times New Roman" pitchFamily="18" charset="0"/>
              </a:endParaRPr>
            </a:p>
          </p:txBody>
        </p:sp>
        <p:sp>
          <p:nvSpPr>
            <p:cNvPr id="124" name="Text Box 84"/>
            <p:cNvSpPr txBox="1">
              <a:spLocks noChangeArrowheads="1"/>
            </p:cNvSpPr>
            <p:nvPr/>
          </p:nvSpPr>
          <p:spPr bwMode="auto">
            <a:xfrm>
              <a:off x="7391400" y="46926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dirty="0">
                  <a:solidFill>
                    <a:srgbClr val="0070C0"/>
                  </a:solidFill>
                  <a:latin typeface="Arial" pitchFamily="34" charset="0"/>
                </a:rPr>
                <a:t>=</a:t>
              </a:r>
              <a:endParaRPr lang="en-US" altLang="en-US" sz="2400" dirty="0">
                <a:solidFill>
                  <a:srgbClr val="0070C0"/>
                </a:solidFill>
                <a:latin typeface="Times New Roman" pitchFamily="18" charset="0"/>
              </a:endParaRPr>
            </a:p>
          </p:txBody>
        </p:sp>
        <p:sp>
          <p:nvSpPr>
            <p:cNvPr id="125" name="Text Box 85"/>
            <p:cNvSpPr txBox="1">
              <a:spLocks noChangeArrowheads="1"/>
            </p:cNvSpPr>
            <p:nvPr/>
          </p:nvSpPr>
          <p:spPr bwMode="auto">
            <a:xfrm>
              <a:off x="7315200" y="12636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dirty="0">
                  <a:solidFill>
                    <a:srgbClr val="0070C0"/>
                  </a:solidFill>
                  <a:latin typeface="Arial" pitchFamily="34" charset="0"/>
                </a:rPr>
                <a:t>+</a:t>
              </a:r>
              <a:endParaRPr lang="en-US" altLang="en-US" sz="2400" dirty="0">
                <a:solidFill>
                  <a:srgbClr val="0070C0"/>
                </a:solidFill>
                <a:latin typeface="Times New Roman" pitchFamily="18" charset="0"/>
              </a:endParaRPr>
            </a:p>
          </p:txBody>
        </p:sp>
        <p:sp>
          <p:nvSpPr>
            <p:cNvPr id="126" name="Text Box 87"/>
            <p:cNvSpPr txBox="1">
              <a:spLocks noChangeArrowheads="1"/>
            </p:cNvSpPr>
            <p:nvPr/>
          </p:nvSpPr>
          <p:spPr bwMode="auto">
            <a:xfrm>
              <a:off x="1828800" y="551815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dirty="0">
                  <a:solidFill>
                    <a:srgbClr val="0070C0"/>
                  </a:solidFill>
                  <a:latin typeface="Textile" charset="0"/>
                </a:rPr>
                <a:t>Enter column total here</a:t>
              </a:r>
              <a:endParaRPr lang="en-US" altLang="en-US" sz="2400" dirty="0">
                <a:solidFill>
                  <a:srgbClr val="0070C0"/>
                </a:solidFill>
                <a:latin typeface="Times New Roman" pitchFamily="18" charset="0"/>
              </a:endParaRPr>
            </a:p>
          </p:txBody>
        </p:sp>
        <p:sp>
          <p:nvSpPr>
            <p:cNvPr id="127" name="Line 88"/>
            <p:cNvSpPr>
              <a:spLocks noChangeShapeType="1"/>
            </p:cNvSpPr>
            <p:nvPr/>
          </p:nvSpPr>
          <p:spPr bwMode="auto">
            <a:xfrm>
              <a:off x="7315200" y="1447800"/>
              <a:ext cx="0" cy="685800"/>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Line 89"/>
            <p:cNvSpPr>
              <a:spLocks noChangeShapeType="1"/>
            </p:cNvSpPr>
            <p:nvPr/>
          </p:nvSpPr>
          <p:spPr bwMode="auto">
            <a:xfrm>
              <a:off x="7315200" y="2743200"/>
              <a:ext cx="0" cy="1219200"/>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Line 90"/>
            <p:cNvSpPr>
              <a:spLocks noChangeShapeType="1"/>
            </p:cNvSpPr>
            <p:nvPr/>
          </p:nvSpPr>
          <p:spPr bwMode="auto">
            <a:xfrm>
              <a:off x="7315200" y="4800600"/>
              <a:ext cx="0" cy="53340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6147515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Line 2061"/>
          <p:cNvSpPr>
            <a:spLocks noChangeShapeType="1"/>
          </p:cNvSpPr>
          <p:nvPr/>
        </p:nvSpPr>
        <p:spPr bwMode="auto">
          <a:xfrm rot="16200000" flipV="1">
            <a:off x="3210322" y="3723877"/>
            <a:ext cx="592929" cy="917576"/>
          </a:xfrm>
          <a:prstGeom prst="line">
            <a:avLst/>
          </a:prstGeom>
          <a:noFill/>
          <a:ln w="3492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Title 1"/>
          <p:cNvSpPr>
            <a:spLocks noGrp="1"/>
          </p:cNvSpPr>
          <p:nvPr>
            <p:ph type="title"/>
          </p:nvPr>
        </p:nvSpPr>
        <p:spPr>
          <a:xfrm>
            <a:off x="1447800" y="274638"/>
            <a:ext cx="7239000" cy="1143000"/>
          </a:xfrm>
        </p:spPr>
        <p:txBody>
          <a:bodyPr/>
          <a:lstStyle/>
          <a:p>
            <a:pPr algn="l"/>
            <a:r>
              <a:rPr lang="en-US" b="1" dirty="0">
                <a:solidFill>
                  <a:srgbClr val="C00000"/>
                </a:solidFill>
              </a:rPr>
              <a:t>Recording Your Scores, Step 3</a:t>
            </a:r>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A-4</a:t>
            </a:r>
          </a:p>
        </p:txBody>
      </p:sp>
      <p:pic>
        <p:nvPicPr>
          <p:cNvPr id="12290" name="Picture 2" descr="C:\Users\jfsmi\AppData\Local\Microsoft\Windows\INetCache\IE\M21UH2YJ\pencil-sh[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752600" y="206375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 Box 2060"/>
          <p:cNvSpPr txBox="1">
            <a:spLocks noChangeArrowheads="1"/>
          </p:cNvSpPr>
          <p:nvPr/>
        </p:nvSpPr>
        <p:spPr bwMode="auto">
          <a:xfrm>
            <a:off x="2936875" y="4429125"/>
            <a:ext cx="5410200" cy="923330"/>
          </a:xfrm>
          <a:prstGeom prst="rect">
            <a:avLst/>
          </a:prstGeom>
          <a:solidFill>
            <a:schemeClr val="bg1"/>
          </a:solidFill>
          <a:ln w="19050">
            <a:solidFill>
              <a:srgbClr val="0070C0"/>
            </a:solidFill>
            <a:miter lim="800000"/>
            <a:headEnd/>
            <a:tailEnd/>
          </a:ln>
          <a:effectLst/>
          <a:extLst/>
        </p:spPr>
        <p:txBody>
          <a:bodyPr>
            <a:spAutoFit/>
          </a:bodyPr>
          <a:lstStyle/>
          <a:p>
            <a:pPr algn="just"/>
            <a:r>
              <a:rPr lang="en-US" altLang="en-US" sz="2800" b="1" i="1" dirty="0">
                <a:solidFill>
                  <a:schemeClr val="tx1"/>
                </a:solidFill>
              </a:rPr>
              <a:t>Example:</a:t>
            </a:r>
            <a:r>
              <a:rPr lang="en-US" altLang="en-US" sz="2600" dirty="0">
                <a:solidFill>
                  <a:schemeClr val="tx1"/>
                </a:solidFill>
                <a:latin typeface="Times New Roman" pitchFamily="18" charset="0"/>
              </a:rPr>
              <a:t> The total of the two “I” column scores is your </a:t>
            </a:r>
            <a:r>
              <a:rPr lang="en-US" altLang="en-US" sz="2600" b="1" u="sng" dirty="0">
                <a:solidFill>
                  <a:schemeClr val="tx1"/>
                </a:solidFill>
                <a:latin typeface="Times New Roman" pitchFamily="18" charset="0"/>
              </a:rPr>
              <a:t>I</a:t>
            </a:r>
            <a:r>
              <a:rPr lang="en-US" altLang="en-US" sz="2600" b="1" dirty="0">
                <a:solidFill>
                  <a:schemeClr val="tx1"/>
                </a:solidFill>
                <a:latin typeface="Times New Roman" pitchFamily="18" charset="0"/>
              </a:rPr>
              <a:t>nstruct</a:t>
            </a:r>
            <a:r>
              <a:rPr lang="en-US" altLang="en-US" sz="2600" dirty="0">
                <a:solidFill>
                  <a:schemeClr val="tx1"/>
                </a:solidFill>
                <a:latin typeface="Times New Roman" pitchFamily="18" charset="0"/>
              </a:rPr>
              <a:t> score.</a:t>
            </a:r>
          </a:p>
        </p:txBody>
      </p:sp>
      <p:sp>
        <p:nvSpPr>
          <p:cNvPr id="132" name="Arc 2062"/>
          <p:cNvSpPr>
            <a:spLocks/>
          </p:cNvSpPr>
          <p:nvPr/>
        </p:nvSpPr>
        <p:spPr bwMode="auto">
          <a:xfrm>
            <a:off x="2860675" y="2057400"/>
            <a:ext cx="2362200" cy="920750"/>
          </a:xfrm>
          <a:custGeom>
            <a:avLst/>
            <a:gdLst>
              <a:gd name="G0" fmla="+- 21600 0 0"/>
              <a:gd name="G1" fmla="+- 21600 0 0"/>
              <a:gd name="G2" fmla="+- 21600 0 0"/>
              <a:gd name="T0" fmla="*/ 1 w 43200"/>
              <a:gd name="T1" fmla="*/ 21755 h 21755"/>
              <a:gd name="T2" fmla="*/ 43200 w 43200"/>
              <a:gd name="T3" fmla="*/ 21600 h 21755"/>
              <a:gd name="T4" fmla="*/ 21600 w 43200"/>
              <a:gd name="T5" fmla="*/ 21600 h 21755"/>
            </a:gdLst>
            <a:ahLst/>
            <a:cxnLst>
              <a:cxn ang="0">
                <a:pos x="T0" y="T1"/>
              </a:cxn>
              <a:cxn ang="0">
                <a:pos x="T2" y="T3"/>
              </a:cxn>
              <a:cxn ang="0">
                <a:pos x="T4" y="T5"/>
              </a:cxn>
            </a:cxnLst>
            <a:rect l="0" t="0" r="r" b="b"/>
            <a:pathLst>
              <a:path w="43200" h="21755" fill="none" extrusionOk="0">
                <a:moveTo>
                  <a:pt x="0" y="21755"/>
                </a:moveTo>
                <a:cubicBezTo>
                  <a:pt x="0" y="21703"/>
                  <a:pt x="0" y="21651"/>
                  <a:pt x="0" y="21600"/>
                </a:cubicBezTo>
                <a:cubicBezTo>
                  <a:pt x="0" y="9670"/>
                  <a:pt x="9670" y="0"/>
                  <a:pt x="21600" y="0"/>
                </a:cubicBezTo>
                <a:cubicBezTo>
                  <a:pt x="33529" y="-1"/>
                  <a:pt x="43199" y="9670"/>
                  <a:pt x="43200" y="21599"/>
                </a:cubicBezTo>
              </a:path>
              <a:path w="43200" h="21755" stroke="0" extrusionOk="0">
                <a:moveTo>
                  <a:pt x="0" y="21755"/>
                </a:moveTo>
                <a:cubicBezTo>
                  <a:pt x="0" y="21703"/>
                  <a:pt x="0" y="21651"/>
                  <a:pt x="0" y="21600"/>
                </a:cubicBezTo>
                <a:cubicBezTo>
                  <a:pt x="0" y="9670"/>
                  <a:pt x="9670" y="0"/>
                  <a:pt x="21600" y="0"/>
                </a:cubicBezTo>
                <a:cubicBezTo>
                  <a:pt x="33529" y="-1"/>
                  <a:pt x="43199" y="9670"/>
                  <a:pt x="43200" y="21599"/>
                </a:cubicBezTo>
                <a:lnTo>
                  <a:pt x="21600" y="21600"/>
                </a:lnTo>
                <a:close/>
              </a:path>
            </a:pathLst>
          </a:custGeom>
          <a:noFill/>
          <a:ln w="2857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Arc 2063"/>
          <p:cNvSpPr>
            <a:spLocks/>
          </p:cNvSpPr>
          <p:nvPr/>
        </p:nvSpPr>
        <p:spPr bwMode="auto">
          <a:xfrm>
            <a:off x="5222875" y="2424113"/>
            <a:ext cx="2819400" cy="539750"/>
          </a:xfrm>
          <a:custGeom>
            <a:avLst/>
            <a:gdLst>
              <a:gd name="G0" fmla="+- 21600 0 0"/>
              <a:gd name="G1" fmla="+- 21600 0 0"/>
              <a:gd name="G2" fmla="+- 21600 0 0"/>
              <a:gd name="T0" fmla="*/ 1 w 43200"/>
              <a:gd name="T1" fmla="*/ 21755 h 21755"/>
              <a:gd name="T2" fmla="*/ 43200 w 43200"/>
              <a:gd name="T3" fmla="*/ 21600 h 21755"/>
              <a:gd name="T4" fmla="*/ 21600 w 43200"/>
              <a:gd name="T5" fmla="*/ 21600 h 21755"/>
            </a:gdLst>
            <a:ahLst/>
            <a:cxnLst>
              <a:cxn ang="0">
                <a:pos x="T0" y="T1"/>
              </a:cxn>
              <a:cxn ang="0">
                <a:pos x="T2" y="T3"/>
              </a:cxn>
              <a:cxn ang="0">
                <a:pos x="T4" y="T5"/>
              </a:cxn>
            </a:cxnLst>
            <a:rect l="0" t="0" r="r" b="b"/>
            <a:pathLst>
              <a:path w="43200" h="21755" fill="none" extrusionOk="0">
                <a:moveTo>
                  <a:pt x="0" y="21755"/>
                </a:moveTo>
                <a:cubicBezTo>
                  <a:pt x="0" y="21703"/>
                  <a:pt x="0" y="21651"/>
                  <a:pt x="0" y="21600"/>
                </a:cubicBezTo>
                <a:cubicBezTo>
                  <a:pt x="0" y="9670"/>
                  <a:pt x="9670" y="0"/>
                  <a:pt x="21600" y="0"/>
                </a:cubicBezTo>
                <a:cubicBezTo>
                  <a:pt x="33529" y="-1"/>
                  <a:pt x="43199" y="9670"/>
                  <a:pt x="43200" y="21599"/>
                </a:cubicBezTo>
              </a:path>
              <a:path w="43200" h="21755" stroke="0" extrusionOk="0">
                <a:moveTo>
                  <a:pt x="0" y="21755"/>
                </a:moveTo>
                <a:cubicBezTo>
                  <a:pt x="0" y="21703"/>
                  <a:pt x="0" y="21651"/>
                  <a:pt x="0" y="21600"/>
                </a:cubicBezTo>
                <a:cubicBezTo>
                  <a:pt x="0" y="9670"/>
                  <a:pt x="9670" y="0"/>
                  <a:pt x="21600" y="0"/>
                </a:cubicBezTo>
                <a:cubicBezTo>
                  <a:pt x="33529" y="-1"/>
                  <a:pt x="43199" y="9670"/>
                  <a:pt x="43200" y="21599"/>
                </a:cubicBezTo>
                <a:lnTo>
                  <a:pt x="21600" y="21600"/>
                </a:lnTo>
                <a:close/>
              </a:path>
            </a:pathLst>
          </a:custGeom>
          <a:noFill/>
          <a:ln w="2857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4" name="Object 2067"/>
          <p:cNvGraphicFramePr>
            <a:graphicFrameLocks noChangeAspect="1"/>
          </p:cNvGraphicFramePr>
          <p:nvPr>
            <p:extLst>
              <p:ext uri="{D42A27DB-BD31-4B8C-83A1-F6EECF244321}">
                <p14:modId xmlns:p14="http://schemas.microsoft.com/office/powerpoint/2010/main" val="3940664253"/>
              </p:ext>
            </p:extLst>
          </p:nvPr>
        </p:nvGraphicFramePr>
        <p:xfrm>
          <a:off x="1524000" y="3048000"/>
          <a:ext cx="6938963" cy="782638"/>
        </p:xfrm>
        <a:graphic>
          <a:graphicData uri="http://schemas.openxmlformats.org/presentationml/2006/ole">
            <mc:AlternateContent xmlns:mc="http://schemas.openxmlformats.org/markup-compatibility/2006">
              <mc:Choice xmlns:v="urn:schemas-microsoft-com:vml" Requires="v">
                <p:oleObj spid="_x0000_s13393" name="A&amp;L Express Graphic" r:id="rId4" imgW="8697240" imgH="981720" progId="ALEditor">
                  <p:embed/>
                </p:oleObj>
              </mc:Choice>
              <mc:Fallback>
                <p:oleObj name="A&amp;L Express Graphic" r:id="rId4" imgW="8697240" imgH="981720" progId="ALEdito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048000"/>
                        <a:ext cx="6938963"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61998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47800" y="274638"/>
            <a:ext cx="7239000" cy="1143000"/>
          </a:xfrm>
        </p:spPr>
        <p:txBody>
          <a:bodyPr/>
          <a:lstStyle/>
          <a:p>
            <a:pPr algn="l"/>
            <a:r>
              <a:rPr lang="en-US" b="1" dirty="0">
                <a:solidFill>
                  <a:srgbClr val="C00000"/>
                </a:solidFill>
              </a:rPr>
              <a:t>Interpreting Your Scores</a:t>
            </a:r>
          </a:p>
        </p:txBody>
      </p:sp>
      <p:graphicFrame>
        <p:nvGraphicFramePr>
          <p:cNvPr id="4" name="Object 3"/>
          <p:cNvGraphicFramePr>
            <a:graphicFrameLocks noChangeAspect="1"/>
          </p:cNvGraphicFramePr>
          <p:nvPr>
            <p:extLst>
              <p:ext uri="{D42A27DB-BD31-4B8C-83A1-F6EECF244321}">
                <p14:modId xmlns:p14="http://schemas.microsoft.com/office/powerpoint/2010/main" val="3750278051"/>
              </p:ext>
            </p:extLst>
          </p:nvPr>
        </p:nvGraphicFramePr>
        <p:xfrm>
          <a:off x="1447800" y="2436813"/>
          <a:ext cx="7426325" cy="2897187"/>
        </p:xfrm>
        <a:graphic>
          <a:graphicData uri="http://schemas.openxmlformats.org/presentationml/2006/ole">
            <mc:AlternateContent xmlns:mc="http://schemas.openxmlformats.org/markup-compatibility/2006">
              <mc:Choice xmlns:v="urn:schemas-microsoft-com:vml" Requires="v">
                <p:oleObj spid="_x0000_s18480" name="A&amp;L Express Graphic" r:id="rId3" imgW="8947785" imgH="3489960" progId="ALEditor">
                  <p:embed/>
                </p:oleObj>
              </mc:Choice>
              <mc:Fallback>
                <p:oleObj name="A&amp;L Express Graphic" r:id="rId3" imgW="8947785" imgH="3489960" progId="ALEditor">
                  <p:embed/>
                  <p:pic>
                    <p:nvPicPr>
                      <p:cNvPr id="0"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436813"/>
                        <a:ext cx="7426325"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A-5</a:t>
            </a:r>
          </a:p>
        </p:txBody>
      </p:sp>
      <p:sp>
        <p:nvSpPr>
          <p:cNvPr id="6" name="TextBox 5"/>
          <p:cNvSpPr txBox="1"/>
          <p:nvPr/>
        </p:nvSpPr>
        <p:spPr>
          <a:xfrm>
            <a:off x="2982951" y="1739964"/>
            <a:ext cx="4191000" cy="461665"/>
          </a:xfrm>
          <a:prstGeom prst="rect">
            <a:avLst/>
          </a:prstGeom>
          <a:noFill/>
        </p:spPr>
        <p:txBody>
          <a:bodyPr wrap="square" rtlCol="0">
            <a:spAutoFit/>
          </a:bodyPr>
          <a:lstStyle/>
          <a:p>
            <a:pPr algn="ctr"/>
            <a:r>
              <a:rPr lang="en-US" sz="2400" b="1" dirty="0">
                <a:solidFill>
                  <a:srgbClr val="002060"/>
                </a:solidFill>
              </a:rPr>
              <a:t>Dominant Strategy Type Matrix</a:t>
            </a:r>
          </a:p>
        </p:txBody>
      </p:sp>
    </p:spTree>
    <p:extLst>
      <p:ext uri="{BB962C8B-B14F-4D97-AF65-F5344CB8AC3E}">
        <p14:creationId xmlns:p14="http://schemas.microsoft.com/office/powerpoint/2010/main" val="14133332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47800" y="274638"/>
            <a:ext cx="7239000" cy="1143000"/>
          </a:xfrm>
        </p:spPr>
        <p:txBody>
          <a:bodyPr>
            <a:normAutofit fontScale="90000"/>
          </a:bodyPr>
          <a:lstStyle/>
          <a:p>
            <a:pPr algn="l"/>
            <a:r>
              <a:rPr lang="en-US" b="1" dirty="0">
                <a:solidFill>
                  <a:srgbClr val="C00000"/>
                </a:solidFill>
              </a:rPr>
              <a:t>Interpreting Your Scores </a:t>
            </a:r>
            <a:r>
              <a:rPr lang="en-US" dirty="0">
                <a:solidFill>
                  <a:srgbClr val="C00000"/>
                </a:solidFill>
              </a:rPr>
              <a:t>(concluded)</a:t>
            </a:r>
            <a:endParaRPr lang="en-US" b="1" dirty="0">
              <a:solidFill>
                <a:srgbClr val="C00000"/>
              </a:solidFill>
            </a:endParaRPr>
          </a:p>
        </p:txBody>
      </p:sp>
      <p:sp>
        <p:nvSpPr>
          <p:cNvPr id="5" name="TextBox 4"/>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A-6</a:t>
            </a:r>
          </a:p>
        </p:txBody>
      </p:sp>
      <p:sp>
        <p:nvSpPr>
          <p:cNvPr id="6" name="TextBox 5"/>
          <p:cNvSpPr txBox="1"/>
          <p:nvPr/>
        </p:nvSpPr>
        <p:spPr>
          <a:xfrm>
            <a:off x="1676400" y="2704527"/>
            <a:ext cx="7391400" cy="1661993"/>
          </a:xfrm>
          <a:prstGeom prst="rect">
            <a:avLst/>
          </a:prstGeom>
          <a:noFill/>
        </p:spPr>
        <p:txBody>
          <a:bodyPr wrap="square" rtlCol="0">
            <a:spAutoFit/>
          </a:bodyPr>
          <a:lstStyle/>
          <a:p>
            <a:pPr defTabSz="182880">
              <a:spcAft>
                <a:spcPts val="1200"/>
              </a:spcAft>
            </a:pPr>
            <a:r>
              <a:rPr lang="en-US" b="1" dirty="0">
                <a:sym typeface="Wingdings"/>
              </a:rPr>
              <a:t>Instruct		  (I)</a:t>
            </a:r>
            <a:r>
              <a:rPr lang="en-US" dirty="0">
                <a:sym typeface="Wingdings"/>
              </a:rPr>
              <a:t>		May need to give employees more information and structure</a:t>
            </a:r>
          </a:p>
          <a:p>
            <a:pPr defTabSz="182880">
              <a:spcAft>
                <a:spcPts val="1200"/>
              </a:spcAft>
            </a:pPr>
            <a:r>
              <a:rPr lang="en-US" b="1" dirty="0"/>
              <a:t>Coach</a:t>
            </a:r>
            <a:r>
              <a:rPr lang="en-US" dirty="0"/>
              <a:t>		  </a:t>
            </a:r>
            <a:r>
              <a:rPr lang="en-US" b="1" dirty="0"/>
              <a:t>(C)</a:t>
            </a:r>
            <a:r>
              <a:rPr lang="en-US" dirty="0"/>
              <a:t>	May need to focus on helping employees improve</a:t>
            </a:r>
          </a:p>
          <a:p>
            <a:pPr defTabSz="182880">
              <a:spcAft>
                <a:spcPts val="1200"/>
              </a:spcAft>
            </a:pPr>
            <a:r>
              <a:rPr lang="en-US" b="1" dirty="0"/>
              <a:t>Relate</a:t>
            </a:r>
            <a:r>
              <a:rPr lang="en-US" dirty="0"/>
              <a:t>		  </a:t>
            </a:r>
            <a:r>
              <a:rPr lang="en-US" b="1" dirty="0"/>
              <a:t>(R)</a:t>
            </a:r>
            <a:r>
              <a:rPr lang="en-US" dirty="0"/>
              <a:t>	May need to give more support</a:t>
            </a:r>
          </a:p>
          <a:p>
            <a:pPr defTabSz="182880"/>
            <a:r>
              <a:rPr lang="en-US" b="1" dirty="0"/>
              <a:t>Delegate</a:t>
            </a:r>
            <a:r>
              <a:rPr lang="en-US" dirty="0"/>
              <a:t>	  </a:t>
            </a:r>
            <a:r>
              <a:rPr lang="en-US" b="1" dirty="0"/>
              <a:t>(D)</a:t>
            </a:r>
            <a:r>
              <a:rPr lang="en-US" dirty="0"/>
              <a:t>	May need to give employees more responsibility	</a:t>
            </a:r>
            <a:endParaRPr lang="en-US" b="1" dirty="0"/>
          </a:p>
        </p:txBody>
      </p:sp>
      <p:sp>
        <p:nvSpPr>
          <p:cNvPr id="7" name="TextBox 6"/>
          <p:cNvSpPr txBox="1"/>
          <p:nvPr/>
        </p:nvSpPr>
        <p:spPr>
          <a:xfrm>
            <a:off x="1371600" y="2726829"/>
            <a:ext cx="381000" cy="1692771"/>
          </a:xfrm>
          <a:prstGeom prst="rect">
            <a:avLst/>
          </a:prstGeom>
          <a:noFill/>
        </p:spPr>
        <p:txBody>
          <a:bodyPr wrap="square" rtlCol="0">
            <a:spAutoFit/>
          </a:bodyPr>
          <a:lstStyle/>
          <a:p>
            <a:pPr>
              <a:spcAft>
                <a:spcPts val="1100"/>
              </a:spcAft>
            </a:pPr>
            <a:r>
              <a:rPr lang="en-US" sz="2000" dirty="0">
                <a:sym typeface="Wingdings"/>
              </a:rPr>
              <a:t></a:t>
            </a:r>
          </a:p>
          <a:p>
            <a:pPr>
              <a:spcAft>
                <a:spcPts val="1100"/>
              </a:spcAft>
            </a:pPr>
            <a:r>
              <a:rPr lang="en-US" dirty="0">
                <a:sym typeface="Wingdings"/>
              </a:rPr>
              <a:t></a:t>
            </a:r>
          </a:p>
          <a:p>
            <a:pPr>
              <a:spcAft>
                <a:spcPts val="1100"/>
              </a:spcAft>
            </a:pPr>
            <a:r>
              <a:rPr lang="en-US" dirty="0">
                <a:sym typeface="Wingdings"/>
              </a:rPr>
              <a:t></a:t>
            </a:r>
          </a:p>
          <a:p>
            <a:r>
              <a:rPr lang="en-US" dirty="0">
                <a:sym typeface="Wingdings"/>
              </a:rPr>
              <a:t></a:t>
            </a:r>
          </a:p>
        </p:txBody>
      </p:sp>
      <p:sp>
        <p:nvSpPr>
          <p:cNvPr id="8" name="TextBox 7"/>
          <p:cNvSpPr txBox="1"/>
          <p:nvPr/>
        </p:nvSpPr>
        <p:spPr>
          <a:xfrm>
            <a:off x="2982951" y="1976735"/>
            <a:ext cx="4191000" cy="461665"/>
          </a:xfrm>
          <a:prstGeom prst="rect">
            <a:avLst/>
          </a:prstGeom>
          <a:noFill/>
        </p:spPr>
        <p:txBody>
          <a:bodyPr wrap="square" rtlCol="0">
            <a:spAutoFit/>
          </a:bodyPr>
          <a:lstStyle/>
          <a:p>
            <a:pPr algn="ctr"/>
            <a:r>
              <a:rPr lang="en-US" sz="2400" b="1" dirty="0">
                <a:solidFill>
                  <a:srgbClr val="002060"/>
                </a:solidFill>
              </a:rPr>
              <a:t>Development Path</a:t>
            </a:r>
          </a:p>
        </p:txBody>
      </p:sp>
    </p:spTree>
    <p:extLst>
      <p:ext uri="{BB962C8B-B14F-4D97-AF65-F5344CB8AC3E}">
        <p14:creationId xmlns:p14="http://schemas.microsoft.com/office/powerpoint/2010/main" val="1558193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792162"/>
          </a:xfrm>
        </p:spPr>
        <p:txBody>
          <a:bodyPr>
            <a:normAutofit/>
          </a:bodyPr>
          <a:lstStyle/>
          <a:p>
            <a:pPr algn="l"/>
            <a:r>
              <a:rPr lang="en-US" sz="3600" b="1" dirty="0">
                <a:solidFill>
                  <a:srgbClr val="C00000"/>
                </a:solidFill>
              </a:rPr>
              <a:t>Strategy Variability Scale</a:t>
            </a:r>
          </a:p>
        </p:txBody>
      </p:sp>
      <p:graphicFrame>
        <p:nvGraphicFramePr>
          <p:cNvPr id="3" name="Table 2"/>
          <p:cNvGraphicFramePr>
            <a:graphicFrameLocks noGrp="1"/>
          </p:cNvGraphicFramePr>
          <p:nvPr>
            <p:extLst>
              <p:ext uri="{D42A27DB-BD31-4B8C-83A1-F6EECF244321}">
                <p14:modId xmlns:p14="http://schemas.microsoft.com/office/powerpoint/2010/main" val="3158281312"/>
              </p:ext>
            </p:extLst>
          </p:nvPr>
        </p:nvGraphicFramePr>
        <p:xfrm>
          <a:off x="2286000" y="1371600"/>
          <a:ext cx="5257800" cy="4572000"/>
        </p:xfrm>
        <a:graphic>
          <a:graphicData uri="http://schemas.openxmlformats.org/drawingml/2006/table">
            <a:tbl>
              <a:tblPr firstRow="1" bandRow="1">
                <a:tableStyleId>{5C22544A-7EE6-4342-B048-85BDC9FD1C3A}</a:tableStyleId>
              </a:tblPr>
              <a:tblGrid>
                <a:gridCol w="2234565">
                  <a:extLst>
                    <a:ext uri="{9D8B030D-6E8A-4147-A177-3AD203B41FA5}">
                      <a16:colId xmlns:a16="http://schemas.microsoft.com/office/drawing/2014/main" val="20000"/>
                    </a:ext>
                  </a:extLst>
                </a:gridCol>
                <a:gridCol w="3023235">
                  <a:extLst>
                    <a:ext uri="{9D8B030D-6E8A-4147-A177-3AD203B41FA5}">
                      <a16:colId xmlns:a16="http://schemas.microsoft.com/office/drawing/2014/main" val="20001"/>
                    </a:ext>
                  </a:extLst>
                </a:gridCol>
              </a:tblGrid>
              <a:tr h="457200">
                <a:tc>
                  <a:txBody>
                    <a:bodyPr/>
                    <a:lstStyle/>
                    <a:p>
                      <a:pPr algn="ctr"/>
                      <a:r>
                        <a:rPr lang="en-US" sz="2400" b="1" dirty="0">
                          <a:solidFill>
                            <a:schemeClr val="tx1"/>
                          </a:solidFill>
                          <a:latin typeface="Arial" panose="020B0604020202020204" pitchFamily="34" charset="0"/>
                          <a:cs typeface="Arial" panose="020B0604020202020204" pitchFamily="34" charset="0"/>
                        </a:rPr>
                        <a:t>0 –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400" b="1" dirty="0">
                          <a:solidFill>
                            <a:schemeClr val="tx1"/>
                          </a:solidFill>
                          <a:latin typeface="Arial" panose="020B0604020202020204" pitchFamily="34" charset="0"/>
                          <a:cs typeface="Arial" panose="020B0604020202020204" pitchFamily="34" charset="0"/>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7200">
                <a:tc>
                  <a:txBody>
                    <a:bodyPr/>
                    <a:lstStyle/>
                    <a:p>
                      <a:pPr algn="ctr"/>
                      <a:r>
                        <a:rPr lang="en-US" sz="2400" b="1" dirty="0">
                          <a:latin typeface="Arial" panose="020B0604020202020204" pitchFamily="34" charset="0"/>
                          <a:cs typeface="Arial" panose="020B0604020202020204" pitchFamily="34" charset="0"/>
                        </a:rPr>
                        <a:t>6</a:t>
                      </a:r>
                      <a:r>
                        <a:rPr lang="en-US" sz="2400" b="1" baseline="0" dirty="0">
                          <a:latin typeface="Arial" panose="020B0604020202020204" pitchFamily="34" charset="0"/>
                          <a:cs typeface="Arial" panose="020B0604020202020204" pitchFamily="34" charset="0"/>
                        </a:rPr>
                        <a:t> – 10</a:t>
                      </a:r>
                      <a:endParaRPr lang="en-US" sz="2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US" sz="2400" b="1" dirty="0">
                          <a:latin typeface="Arial" panose="020B0604020202020204" pitchFamily="34" charset="0"/>
                          <a:cs typeface="Arial" panose="020B0604020202020204" pitchFamily="34" charset="0"/>
                        </a:rPr>
                        <a:t>11 –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400" b="1" dirty="0">
                          <a:solidFill>
                            <a:schemeClr val="tx1"/>
                          </a:solidFill>
                          <a:latin typeface="Arial" panose="020B0604020202020204" pitchFamily="34" charset="0"/>
                          <a:cs typeface="Arial" panose="020B0604020202020204" pitchFamily="34" charset="0"/>
                        </a:rPr>
                        <a:t>Medium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US" sz="2400" b="1" dirty="0">
                          <a:latin typeface="Arial" panose="020B0604020202020204" pitchFamily="34" charset="0"/>
                          <a:cs typeface="Arial" panose="020B0604020202020204" pitchFamily="34" charset="0"/>
                        </a:rPr>
                        <a:t>16 –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US" sz="2400" b="1" dirty="0">
                          <a:latin typeface="Arial" panose="020B0604020202020204" pitchFamily="34" charset="0"/>
                          <a:cs typeface="Arial" panose="020B0604020202020204" pitchFamily="34" charset="0"/>
                        </a:rPr>
                        <a:t>21 – 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400" b="1" dirty="0">
                          <a:solidFill>
                            <a:schemeClr val="tx1"/>
                          </a:solidFill>
                          <a:latin typeface="Arial" panose="020B0604020202020204" pitchFamily="34" charset="0"/>
                          <a:cs typeface="Arial" panose="020B0604020202020204" pitchFamily="34" charset="0"/>
                        </a:rPr>
                        <a:t>Medium 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US" sz="2400" b="1" dirty="0">
                          <a:latin typeface="Arial" panose="020B0604020202020204" pitchFamily="34" charset="0"/>
                          <a:cs typeface="Arial" panose="020B0604020202020204" pitchFamily="34" charset="0"/>
                        </a:rPr>
                        <a:t>26 – 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US" sz="2400" b="1" dirty="0">
                          <a:latin typeface="Arial" panose="020B0604020202020204" pitchFamily="34" charset="0"/>
                          <a:cs typeface="Arial" panose="020B0604020202020204" pitchFamily="34" charset="0"/>
                        </a:rPr>
                        <a:t>31 – 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400" b="1" dirty="0">
                          <a:solidFill>
                            <a:schemeClr val="tx1"/>
                          </a:solidFill>
                          <a:latin typeface="Arial" panose="020B0604020202020204" pitchFamily="34" charset="0"/>
                          <a:cs typeface="Arial" panose="020B0604020202020204" pitchFamily="34" charset="0"/>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US" sz="2400" b="1" dirty="0">
                          <a:latin typeface="Arial" panose="020B0604020202020204" pitchFamily="34" charset="0"/>
                          <a:cs typeface="Arial" panose="020B0604020202020204" pitchFamily="34" charset="0"/>
                        </a:rPr>
                        <a:t>36 – 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US" sz="2400" b="1" dirty="0">
                          <a:latin typeface="Arial" panose="020B0604020202020204" pitchFamily="34" charset="0"/>
                          <a:cs typeface="Arial" panose="020B0604020202020204" pitchFamily="34" charset="0"/>
                        </a:rPr>
                        <a:t>41 – 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400" b="1" dirty="0">
                          <a:solidFill>
                            <a:schemeClr val="tx1"/>
                          </a:solidFill>
                          <a:latin typeface="Arial" panose="020B0604020202020204" pitchFamily="34" charset="0"/>
                          <a:cs typeface="Arial" panose="020B0604020202020204" pitchFamily="34" charset="0"/>
                        </a:rPr>
                        <a:t>Very 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57200">
                <a:tc>
                  <a:txBody>
                    <a:bodyPr/>
                    <a:lstStyle/>
                    <a:p>
                      <a:pPr algn="ctr"/>
                      <a:r>
                        <a:rPr lang="en-US" sz="2400" b="1" dirty="0">
                          <a:latin typeface="Arial" panose="020B0604020202020204" pitchFamily="34" charset="0"/>
                          <a:cs typeface="Arial" panose="020B0604020202020204" pitchFamily="34"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9"/>
                  </a:ext>
                </a:extLst>
              </a:tr>
            </a:tbl>
          </a:graphicData>
        </a:graphic>
      </p:graphicFrame>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A-7</a:t>
            </a:r>
          </a:p>
        </p:txBody>
      </p:sp>
      <p:sp>
        <p:nvSpPr>
          <p:cNvPr id="5" name="Oval 4"/>
          <p:cNvSpPr/>
          <p:nvPr/>
        </p:nvSpPr>
        <p:spPr>
          <a:xfrm>
            <a:off x="2720898" y="1786053"/>
            <a:ext cx="1371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61155" y="1427355"/>
            <a:ext cx="1676400" cy="800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03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239000" cy="792162"/>
          </a:xfrm>
        </p:spPr>
        <p:txBody>
          <a:bodyPr>
            <a:normAutofit/>
          </a:bodyPr>
          <a:lstStyle/>
          <a:p>
            <a:pPr algn="l"/>
            <a:r>
              <a:rPr lang="en-US" sz="3600" b="1" dirty="0">
                <a:solidFill>
                  <a:srgbClr val="C00000"/>
                </a:solidFill>
              </a:rPr>
              <a:t>Strategy Effectiveness</a:t>
            </a:r>
          </a:p>
        </p:txBody>
      </p:sp>
      <p:sp>
        <p:nvSpPr>
          <p:cNvPr id="4" name="TextBox 3"/>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A-8</a:t>
            </a:r>
          </a:p>
        </p:txBody>
      </p:sp>
      <p:graphicFrame>
        <p:nvGraphicFramePr>
          <p:cNvPr id="5" name="Table 4"/>
          <p:cNvGraphicFramePr>
            <a:graphicFrameLocks noGrp="1"/>
          </p:cNvGraphicFramePr>
          <p:nvPr>
            <p:extLst>
              <p:ext uri="{D42A27DB-BD31-4B8C-83A1-F6EECF244321}">
                <p14:modId xmlns:p14="http://schemas.microsoft.com/office/powerpoint/2010/main" val="3159012731"/>
              </p:ext>
            </p:extLst>
          </p:nvPr>
        </p:nvGraphicFramePr>
        <p:xfrm>
          <a:off x="2743200" y="1094298"/>
          <a:ext cx="3657600" cy="53644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274320">
                <a:tc>
                  <a:txBody>
                    <a:bodyPr/>
                    <a:lstStyle/>
                    <a:p>
                      <a:pPr algn="ctr"/>
                      <a:r>
                        <a:rPr lang="en-US" sz="1600" b="1"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2000" b="1" dirty="0">
                          <a:solidFill>
                            <a:schemeClr val="tx1"/>
                          </a:solidFill>
                          <a:latin typeface="Arial" panose="020B0604020202020204" pitchFamily="34" charset="0"/>
                          <a:cs typeface="Arial" panose="020B0604020202020204" pitchFamily="34" charset="0"/>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2000" b="1" dirty="0">
                          <a:solidFill>
                            <a:schemeClr val="tx1"/>
                          </a:solidFill>
                          <a:latin typeface="Arial" panose="020B0604020202020204" pitchFamily="34" charset="0"/>
                          <a:cs typeface="Arial" panose="020B0604020202020204" pitchFamily="34" charset="0"/>
                        </a:rPr>
                        <a:t>Medium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2000" b="1" dirty="0">
                          <a:solidFill>
                            <a:schemeClr val="tx1"/>
                          </a:solidFill>
                          <a:latin typeface="Arial" panose="020B0604020202020204" pitchFamily="34" charset="0"/>
                          <a:cs typeface="Arial" panose="020B0604020202020204" pitchFamily="34" charset="0"/>
                        </a:rPr>
                        <a:t>Medium 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2000" b="1" dirty="0">
                          <a:solidFill>
                            <a:schemeClr val="tx1"/>
                          </a:solidFill>
                          <a:latin typeface="Arial" panose="020B0604020202020204" pitchFamily="34" charset="0"/>
                          <a:cs typeface="Arial" panose="020B0604020202020204" pitchFamily="34" charset="0"/>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74320">
                <a:tc>
                  <a:txBody>
                    <a:bodyPr/>
                    <a:lstStyle/>
                    <a:p>
                      <a:pPr algn="ctr"/>
                      <a:r>
                        <a:rPr lang="en-US" sz="1600" b="1"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6" name="Oval 5"/>
          <p:cNvSpPr/>
          <p:nvPr/>
        </p:nvSpPr>
        <p:spPr>
          <a:xfrm>
            <a:off x="3005253" y="4049751"/>
            <a:ext cx="996176"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56407" y="4072053"/>
            <a:ext cx="1925445" cy="750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0918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95400"/>
            <a:ext cx="7239000" cy="1143000"/>
          </a:xfrm>
        </p:spPr>
        <p:txBody>
          <a:bodyPr/>
          <a:lstStyle/>
          <a:p>
            <a:pPr algn="l"/>
            <a:r>
              <a:rPr lang="en-US" b="1" dirty="0">
                <a:solidFill>
                  <a:srgbClr val="C00000"/>
                </a:solidFill>
              </a:rPr>
              <a:t>Strategic Leadership</a:t>
            </a:r>
          </a:p>
        </p:txBody>
      </p:sp>
      <p:sp>
        <p:nvSpPr>
          <p:cNvPr id="3" name="TextBox 2"/>
          <p:cNvSpPr txBox="1"/>
          <p:nvPr/>
        </p:nvSpPr>
        <p:spPr>
          <a:xfrm>
            <a:off x="8077200" y="6458778"/>
            <a:ext cx="685800" cy="369332"/>
          </a:xfrm>
          <a:prstGeom prst="rect">
            <a:avLst/>
          </a:prstGeom>
          <a:noFill/>
        </p:spPr>
        <p:txBody>
          <a:bodyPr wrap="square" rtlCol="0">
            <a:spAutoFit/>
          </a:bodyPr>
          <a:lstStyle/>
          <a:p>
            <a:pPr algn="ctr"/>
            <a:r>
              <a:rPr lang="en-US" dirty="0">
                <a:solidFill>
                  <a:schemeClr val="bg1"/>
                </a:solidFill>
              </a:rPr>
              <a:t>B-1</a:t>
            </a:r>
          </a:p>
        </p:txBody>
      </p:sp>
      <p:sp>
        <p:nvSpPr>
          <p:cNvPr id="4" name="TextBox 3"/>
          <p:cNvSpPr txBox="1"/>
          <p:nvPr/>
        </p:nvSpPr>
        <p:spPr>
          <a:xfrm>
            <a:off x="1752600" y="3113782"/>
            <a:ext cx="5867400" cy="1077218"/>
          </a:xfrm>
          <a:prstGeom prst="rect">
            <a:avLst/>
          </a:prstGeom>
          <a:noFill/>
        </p:spPr>
        <p:txBody>
          <a:bodyPr wrap="square" rtlCol="0">
            <a:spAutoFit/>
          </a:bodyPr>
          <a:lstStyle/>
          <a:p>
            <a:r>
              <a:rPr lang="en-US" sz="3200" dirty="0"/>
              <a:t>Adjusting your approach to reflect employee capabilities and desires</a:t>
            </a:r>
          </a:p>
        </p:txBody>
      </p:sp>
      <p:grpSp>
        <p:nvGrpSpPr>
          <p:cNvPr id="5" name="Group 17"/>
          <p:cNvGrpSpPr>
            <a:grpSpLocks/>
          </p:cNvGrpSpPr>
          <p:nvPr/>
        </p:nvGrpSpPr>
        <p:grpSpPr bwMode="auto">
          <a:xfrm>
            <a:off x="6400800" y="1576603"/>
            <a:ext cx="1524000" cy="854075"/>
            <a:chOff x="4224" y="912"/>
            <a:chExt cx="960" cy="538"/>
          </a:xfrm>
        </p:grpSpPr>
        <p:sp>
          <p:nvSpPr>
            <p:cNvPr id="6" name="Rectangle 7"/>
            <p:cNvSpPr>
              <a:spLocks noChangeArrowheads="1"/>
            </p:cNvSpPr>
            <p:nvPr/>
          </p:nvSpPr>
          <p:spPr bwMode="auto">
            <a:xfrm>
              <a:off x="4416" y="912"/>
              <a:ext cx="240" cy="240"/>
            </a:xfrm>
            <a:prstGeom prst="rect">
              <a:avLst/>
            </a:prstGeom>
            <a:solidFill>
              <a:srgbClr val="F0B1A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8"/>
            <p:cNvSpPr>
              <a:spLocks noChangeArrowheads="1"/>
            </p:cNvSpPr>
            <p:nvPr/>
          </p:nvSpPr>
          <p:spPr bwMode="auto">
            <a:xfrm>
              <a:off x="4704" y="912"/>
              <a:ext cx="240" cy="240"/>
            </a:xfrm>
            <a:prstGeom prst="rect">
              <a:avLst/>
            </a:prstGeom>
            <a:solidFill>
              <a:srgbClr val="D7C8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9"/>
            <p:cNvSpPr>
              <a:spLocks noChangeArrowheads="1"/>
            </p:cNvSpPr>
            <p:nvPr/>
          </p:nvSpPr>
          <p:spPr bwMode="auto">
            <a:xfrm>
              <a:off x="4416" y="1200"/>
              <a:ext cx="240" cy="240"/>
            </a:xfrm>
            <a:prstGeom prst="rect">
              <a:avLst/>
            </a:prstGeom>
            <a:solidFill>
              <a:srgbClr val="B0E5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0"/>
            <p:cNvSpPr>
              <a:spLocks noChangeArrowheads="1"/>
            </p:cNvSpPr>
            <p:nvPr/>
          </p:nvSpPr>
          <p:spPr bwMode="auto">
            <a:xfrm>
              <a:off x="4704" y="1200"/>
              <a:ext cx="240" cy="24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11"/>
            <p:cNvSpPr txBox="1">
              <a:spLocks noChangeArrowheads="1"/>
            </p:cNvSpPr>
            <p:nvPr/>
          </p:nvSpPr>
          <p:spPr bwMode="auto">
            <a:xfrm>
              <a:off x="4944" y="120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1</a:t>
              </a:r>
            </a:p>
          </p:txBody>
        </p:sp>
        <p:sp>
          <p:nvSpPr>
            <p:cNvPr id="11" name="Text Box 12"/>
            <p:cNvSpPr txBox="1">
              <a:spLocks noChangeArrowheads="1"/>
            </p:cNvSpPr>
            <p:nvPr/>
          </p:nvSpPr>
          <p:spPr bwMode="auto">
            <a:xfrm>
              <a:off x="4944" y="912"/>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2</a:t>
              </a:r>
            </a:p>
          </p:txBody>
        </p:sp>
        <p:sp>
          <p:nvSpPr>
            <p:cNvPr id="12" name="Text Box 13"/>
            <p:cNvSpPr txBox="1">
              <a:spLocks noChangeArrowheads="1"/>
            </p:cNvSpPr>
            <p:nvPr/>
          </p:nvSpPr>
          <p:spPr bwMode="auto">
            <a:xfrm>
              <a:off x="4224" y="912"/>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3</a:t>
              </a:r>
            </a:p>
          </p:txBody>
        </p:sp>
        <p:sp>
          <p:nvSpPr>
            <p:cNvPr id="13" name="Text Box 14"/>
            <p:cNvSpPr txBox="1">
              <a:spLocks noChangeArrowheads="1"/>
            </p:cNvSpPr>
            <p:nvPr/>
          </p:nvSpPr>
          <p:spPr bwMode="auto">
            <a:xfrm>
              <a:off x="4224" y="119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4</a:t>
              </a:r>
            </a:p>
          </p:txBody>
        </p:sp>
        <p:sp>
          <p:nvSpPr>
            <p:cNvPr id="14" name="Line 15"/>
            <p:cNvSpPr>
              <a:spLocks noChangeShapeType="1"/>
            </p:cNvSpPr>
            <p:nvPr/>
          </p:nvSpPr>
          <p:spPr bwMode="auto">
            <a:xfrm flipV="1">
              <a:off x="4848" y="1008"/>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6"/>
            <p:cNvSpPr>
              <a:spLocks noChangeShapeType="1"/>
            </p:cNvSpPr>
            <p:nvPr/>
          </p:nvSpPr>
          <p:spPr bwMode="auto">
            <a:xfrm flipH="1">
              <a:off x="4464" y="1056"/>
              <a:ext cx="28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675418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C00000"/>
                </a:solidFill>
              </a:rPr>
              <a:t>A Strategic Role for Leaders</a:t>
            </a:r>
          </a:p>
        </p:txBody>
      </p:sp>
      <p:sp>
        <p:nvSpPr>
          <p:cNvPr id="3" name="TextBox 2"/>
          <p:cNvSpPr txBox="1"/>
          <p:nvPr/>
        </p:nvSpPr>
        <p:spPr>
          <a:xfrm>
            <a:off x="8077200" y="6458778"/>
            <a:ext cx="685800" cy="369332"/>
          </a:xfrm>
          <a:prstGeom prst="rect">
            <a:avLst/>
          </a:prstGeom>
          <a:noFill/>
        </p:spPr>
        <p:txBody>
          <a:bodyPr wrap="square" rtlCol="0">
            <a:spAutoFit/>
          </a:bodyPr>
          <a:lstStyle/>
          <a:p>
            <a:pPr algn="ctr"/>
            <a:r>
              <a:rPr lang="en-US" dirty="0">
                <a:solidFill>
                  <a:schemeClr val="bg1"/>
                </a:solidFill>
              </a:rPr>
              <a:t>B-2</a:t>
            </a:r>
          </a:p>
        </p:txBody>
      </p:sp>
      <p:sp>
        <p:nvSpPr>
          <p:cNvPr id="4" name="TextBox 3"/>
          <p:cNvSpPr txBox="1"/>
          <p:nvPr/>
        </p:nvSpPr>
        <p:spPr>
          <a:xfrm>
            <a:off x="1371600" y="1828800"/>
            <a:ext cx="6896100" cy="3770263"/>
          </a:xfrm>
          <a:prstGeom prst="rect">
            <a:avLst/>
          </a:prstGeom>
          <a:noFill/>
        </p:spPr>
        <p:txBody>
          <a:bodyPr wrap="square" rtlCol="0">
            <a:spAutoFit/>
          </a:bodyPr>
          <a:lstStyle/>
          <a:p>
            <a:pPr marL="461963" indent="-461963">
              <a:spcAft>
                <a:spcPts val="1800"/>
              </a:spcAft>
              <a:buClr>
                <a:srgbClr val="C00000"/>
              </a:buClr>
              <a:buFont typeface="Wingdings" panose="05000000000000000000" pitchFamily="2" charset="2"/>
              <a:buChar char="Ø"/>
            </a:pPr>
            <a:r>
              <a:rPr lang="en-US" sz="3200" dirty="0"/>
              <a:t>Employees have varied needs based on the work they are doing and what skills and attitudes they bring to it.</a:t>
            </a:r>
          </a:p>
          <a:p>
            <a:pPr marL="461963" indent="-461963">
              <a:buClr>
                <a:srgbClr val="C00000"/>
              </a:buClr>
              <a:buFont typeface="Wingdings" panose="05000000000000000000" pitchFamily="2" charset="2"/>
              <a:buChar char="Ø"/>
            </a:pPr>
            <a:r>
              <a:rPr lang="en-US" sz="3200" dirty="0"/>
              <a:t>Strategic leadership responds to</a:t>
            </a:r>
            <a:br>
              <a:rPr lang="en-US" sz="3200" dirty="0"/>
            </a:br>
            <a:r>
              <a:rPr lang="en-US" sz="3200" dirty="0"/>
              <a:t>these varying needs with appropriate strategies to guide the leader’s efforts.</a:t>
            </a:r>
          </a:p>
        </p:txBody>
      </p:sp>
    </p:spTree>
    <p:extLst>
      <p:ext uri="{BB962C8B-B14F-4D97-AF65-F5344CB8AC3E}">
        <p14:creationId xmlns:p14="http://schemas.microsoft.com/office/powerpoint/2010/main" val="33599118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C00000"/>
                </a:solidFill>
              </a:rPr>
              <a:t>A Strategic Role for Leaders</a:t>
            </a:r>
            <a:br>
              <a:rPr lang="en-US" b="1" dirty="0">
                <a:solidFill>
                  <a:srgbClr val="C00000"/>
                </a:solidFill>
              </a:rPr>
            </a:br>
            <a:r>
              <a:rPr lang="en-US" dirty="0">
                <a:solidFill>
                  <a:srgbClr val="C00000"/>
                </a:solidFill>
              </a:rPr>
              <a:t>(concluded)</a:t>
            </a:r>
            <a:endParaRPr lang="en-US" b="1" dirty="0">
              <a:solidFill>
                <a:srgbClr val="C00000"/>
              </a:solidFill>
            </a:endParaRPr>
          </a:p>
        </p:txBody>
      </p:sp>
      <p:sp>
        <p:nvSpPr>
          <p:cNvPr id="3" name="TextBox 2"/>
          <p:cNvSpPr txBox="1"/>
          <p:nvPr/>
        </p:nvSpPr>
        <p:spPr>
          <a:xfrm>
            <a:off x="8077200" y="6458778"/>
            <a:ext cx="685800" cy="369332"/>
          </a:xfrm>
          <a:prstGeom prst="rect">
            <a:avLst/>
          </a:prstGeom>
          <a:noFill/>
        </p:spPr>
        <p:txBody>
          <a:bodyPr wrap="square" rtlCol="0">
            <a:spAutoFit/>
          </a:bodyPr>
          <a:lstStyle/>
          <a:p>
            <a:pPr algn="ctr"/>
            <a:r>
              <a:rPr lang="en-US" dirty="0">
                <a:solidFill>
                  <a:schemeClr val="bg1"/>
                </a:solidFill>
              </a:rPr>
              <a:t>B-3</a:t>
            </a:r>
          </a:p>
        </p:txBody>
      </p:sp>
      <p:sp>
        <p:nvSpPr>
          <p:cNvPr id="4" name="TextBox 3"/>
          <p:cNvSpPr txBox="1"/>
          <p:nvPr/>
        </p:nvSpPr>
        <p:spPr>
          <a:xfrm>
            <a:off x="1416270" y="1828800"/>
            <a:ext cx="7239000" cy="3046988"/>
          </a:xfrm>
          <a:prstGeom prst="rect">
            <a:avLst/>
          </a:prstGeom>
          <a:noFill/>
        </p:spPr>
        <p:txBody>
          <a:bodyPr wrap="square" rtlCol="0">
            <a:spAutoFit/>
          </a:bodyPr>
          <a:lstStyle/>
          <a:p>
            <a:pPr marL="461963" indent="-461963">
              <a:spcAft>
                <a:spcPts val="1800"/>
              </a:spcAft>
              <a:buClr>
                <a:srgbClr val="C00000"/>
              </a:buClr>
              <a:buFont typeface="Wingdings" panose="05000000000000000000" pitchFamily="2" charset="2"/>
              <a:buChar char="Ø"/>
            </a:pPr>
            <a:r>
              <a:rPr lang="en-US" sz="3200" dirty="0"/>
              <a:t>The leader chooses from a handful of general strategies, then uses judgement, experience, and creativity to find (many) good ways to implement the strategy, depending on the circumstances.</a:t>
            </a:r>
          </a:p>
        </p:txBody>
      </p:sp>
    </p:spTree>
    <p:extLst>
      <p:ext uri="{BB962C8B-B14F-4D97-AF65-F5344CB8AC3E}">
        <p14:creationId xmlns:p14="http://schemas.microsoft.com/office/powerpoint/2010/main" val="31636662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620000" cy="1143000"/>
          </a:xfrm>
        </p:spPr>
        <p:txBody>
          <a:bodyPr>
            <a:normAutofit/>
          </a:bodyPr>
          <a:lstStyle/>
          <a:p>
            <a:pPr algn="l"/>
            <a:r>
              <a:rPr lang="en-US" b="1" dirty="0">
                <a:solidFill>
                  <a:srgbClr val="C00000"/>
                </a:solidFill>
              </a:rPr>
              <a:t>Management </a:t>
            </a:r>
            <a:r>
              <a:rPr lang="en-US" b="1" i="1" dirty="0"/>
              <a:t>versus</a:t>
            </a:r>
            <a:r>
              <a:rPr lang="en-US" b="1" dirty="0">
                <a:solidFill>
                  <a:srgbClr val="C00000"/>
                </a:solidFill>
              </a:rPr>
              <a:t> Leadership</a:t>
            </a:r>
          </a:p>
        </p:txBody>
      </p:sp>
      <p:sp>
        <p:nvSpPr>
          <p:cNvPr id="3" name="TextBox 2"/>
          <p:cNvSpPr txBox="1"/>
          <p:nvPr/>
        </p:nvSpPr>
        <p:spPr>
          <a:xfrm>
            <a:off x="8077200" y="6458778"/>
            <a:ext cx="685800" cy="369332"/>
          </a:xfrm>
          <a:prstGeom prst="rect">
            <a:avLst/>
          </a:prstGeom>
          <a:noFill/>
        </p:spPr>
        <p:txBody>
          <a:bodyPr wrap="square" rtlCol="0">
            <a:spAutoFit/>
          </a:bodyPr>
          <a:lstStyle/>
          <a:p>
            <a:pPr algn="ctr"/>
            <a:r>
              <a:rPr lang="en-US" dirty="0">
                <a:solidFill>
                  <a:schemeClr val="bg1"/>
                </a:solidFill>
              </a:rPr>
              <a:t>B-4</a:t>
            </a:r>
          </a:p>
        </p:txBody>
      </p:sp>
      <p:sp>
        <p:nvSpPr>
          <p:cNvPr id="4" name="TextBox 3"/>
          <p:cNvSpPr txBox="1"/>
          <p:nvPr/>
        </p:nvSpPr>
        <p:spPr>
          <a:xfrm>
            <a:off x="1524000" y="1676400"/>
            <a:ext cx="3276600" cy="2246769"/>
          </a:xfrm>
          <a:prstGeom prst="rect">
            <a:avLst/>
          </a:prstGeom>
          <a:noFill/>
        </p:spPr>
        <p:txBody>
          <a:bodyPr wrap="square" rtlCol="0">
            <a:spAutoFit/>
          </a:bodyPr>
          <a:lstStyle/>
          <a:p>
            <a:pPr marL="461963" indent="-461963">
              <a:buClr>
                <a:srgbClr val="C00000"/>
              </a:buClr>
              <a:buFont typeface="Wingdings" panose="05000000000000000000" pitchFamily="2" charset="2"/>
              <a:buChar char="v"/>
            </a:pPr>
            <a:r>
              <a:rPr lang="en-US" sz="2800" dirty="0"/>
              <a:t>To manage can mean simply to be in charge, to control, or to take responsibility</a:t>
            </a:r>
          </a:p>
        </p:txBody>
      </p:sp>
      <p:sp>
        <p:nvSpPr>
          <p:cNvPr id="5" name="TextBox 4"/>
          <p:cNvSpPr txBox="1"/>
          <p:nvPr/>
        </p:nvSpPr>
        <p:spPr>
          <a:xfrm>
            <a:off x="5257800" y="1676400"/>
            <a:ext cx="3505200" cy="2246769"/>
          </a:xfrm>
          <a:prstGeom prst="rect">
            <a:avLst/>
          </a:prstGeom>
          <a:noFill/>
        </p:spPr>
        <p:txBody>
          <a:bodyPr wrap="square" rtlCol="0">
            <a:spAutoFit/>
          </a:bodyPr>
          <a:lstStyle/>
          <a:p>
            <a:pPr marL="461963" indent="-461963">
              <a:buClr>
                <a:srgbClr val="C00000"/>
              </a:buClr>
              <a:buFont typeface="Wingdings" panose="05000000000000000000" pitchFamily="2" charset="2"/>
              <a:buChar char="v"/>
            </a:pPr>
            <a:r>
              <a:rPr lang="en-US" sz="2800" dirty="0"/>
              <a:t>Leadership usually means to inspire, to motivate, or to help others achieve important goals</a:t>
            </a:r>
          </a:p>
        </p:txBody>
      </p:sp>
      <p:cxnSp>
        <p:nvCxnSpPr>
          <p:cNvPr id="7" name="Straight Connector 6"/>
          <p:cNvCxnSpPr/>
          <p:nvPr/>
        </p:nvCxnSpPr>
        <p:spPr>
          <a:xfrm>
            <a:off x="4953000" y="1676400"/>
            <a:ext cx="0" cy="3962400"/>
          </a:xfrm>
          <a:prstGeom prst="line">
            <a:avLst/>
          </a:prstGeom>
          <a:ln w="38100">
            <a:solidFill>
              <a:srgbClr val="3A7D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70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Strategic Leader Behavior</a:t>
            </a:r>
          </a:p>
        </p:txBody>
      </p:sp>
      <p:graphicFrame>
        <p:nvGraphicFramePr>
          <p:cNvPr id="4" name="Table 3"/>
          <p:cNvGraphicFramePr>
            <a:graphicFrameLocks noGrp="1"/>
          </p:cNvGraphicFramePr>
          <p:nvPr>
            <p:extLst>
              <p:ext uri="{D42A27DB-BD31-4B8C-83A1-F6EECF244321}">
                <p14:modId xmlns:p14="http://schemas.microsoft.com/office/powerpoint/2010/main" val="385331313"/>
              </p:ext>
            </p:extLst>
          </p:nvPr>
        </p:nvGraphicFramePr>
        <p:xfrm>
          <a:off x="1524000" y="1813560"/>
          <a:ext cx="7315200" cy="3352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a:txBody>
                    <a:bodyPr/>
                    <a:lstStyle/>
                    <a:p>
                      <a:endParaRPr lang="en-US" sz="1600" dirty="0">
                        <a:solidFill>
                          <a:schemeClr val="tx1"/>
                        </a:solidFill>
                      </a:endParaRPr>
                    </a:p>
                    <a:p>
                      <a:pPr algn="l"/>
                      <a:r>
                        <a:rPr lang="en-US" sz="1800" dirty="0">
                          <a:solidFill>
                            <a:srgbClr val="C00000"/>
                          </a:solidFill>
                        </a:rPr>
                        <a:t>A)</a:t>
                      </a:r>
                      <a:r>
                        <a:rPr lang="en-US" sz="1600" dirty="0">
                          <a:solidFill>
                            <a:schemeClr val="tx1"/>
                          </a:solidFill>
                        </a:rPr>
                        <a:t> Employee is not</a:t>
                      </a:r>
                      <a:br>
                        <a:rPr lang="en-US" sz="1600" dirty="0">
                          <a:solidFill>
                            <a:schemeClr val="tx1"/>
                          </a:solidFill>
                        </a:rPr>
                      </a:br>
                      <a:r>
                        <a:rPr lang="en-US" sz="1600" dirty="0">
                          <a:solidFill>
                            <a:schemeClr val="tx1"/>
                          </a:solidFill>
                        </a:rPr>
                        <a:t>      performing well</a:t>
                      </a:r>
                    </a:p>
                    <a:p>
                      <a:pPr algn="ctr"/>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Leader is concerned, takes</a:t>
                      </a:r>
                      <a:br>
                        <a:rPr lang="en-US" sz="1600" dirty="0">
                          <a:solidFill>
                            <a:schemeClr val="tx1"/>
                          </a:solidFill>
                        </a:rPr>
                      </a:br>
                      <a:r>
                        <a:rPr lang="en-US" sz="1600" dirty="0">
                          <a:solidFill>
                            <a:schemeClr val="tx1"/>
                          </a:solidFill>
                        </a:rPr>
                        <a:t>action based on leadership</a:t>
                      </a:r>
                      <a:br>
                        <a:rPr lang="en-US" sz="1600" dirty="0">
                          <a:solidFill>
                            <a:schemeClr val="tx1"/>
                          </a:solidFill>
                        </a:rPr>
                      </a:br>
                      <a:r>
                        <a:rPr lang="en-US" sz="1600" dirty="0">
                          <a:solidFill>
                            <a:schemeClr val="tx1"/>
                          </a:solidFill>
                        </a:rPr>
                        <a:t>habits or assumptions</a:t>
                      </a:r>
                    </a:p>
                    <a:p>
                      <a:pPr algn="ctr"/>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ctr"/>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600" dirty="0">
                        <a:solidFill>
                          <a:srgbClr val="C00000"/>
                        </a:solidFill>
                      </a:endParaRPr>
                    </a:p>
                    <a:p>
                      <a:pPr algn="ctr"/>
                      <a:r>
                        <a:rPr lang="en-US" sz="1600" dirty="0">
                          <a:solidFill>
                            <a:srgbClr val="C00000"/>
                          </a:solidFill>
                        </a:rPr>
                        <a:t>Non-strategic</a:t>
                      </a:r>
                      <a:br>
                        <a:rPr lang="en-US" sz="1600" dirty="0">
                          <a:solidFill>
                            <a:srgbClr val="C00000"/>
                          </a:solidFill>
                        </a:rPr>
                      </a:br>
                      <a:r>
                        <a:rPr lang="en-US" sz="1600" dirty="0">
                          <a:solidFill>
                            <a:srgbClr val="C00000"/>
                          </a:solidFill>
                        </a:rPr>
                        <a:t>Outcome: </a:t>
                      </a:r>
                      <a:r>
                        <a:rPr lang="en-US" sz="1600" dirty="0">
                          <a:solidFill>
                            <a:schemeClr val="tx1"/>
                          </a:solidFill>
                        </a:rPr>
                        <a:t>Employee may not improve (Whose fault is it?)</a:t>
                      </a:r>
                    </a:p>
                    <a:p>
                      <a:pPr algn="ctr"/>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endParaRPr lang="en-US" sz="1600" b="1" dirty="0">
                        <a:solidFill>
                          <a:srgbClr val="C00000"/>
                        </a:solidFill>
                      </a:endParaRPr>
                    </a:p>
                    <a:p>
                      <a:pPr algn="l"/>
                      <a:r>
                        <a:rPr lang="en-US" sz="1800" b="1" dirty="0">
                          <a:solidFill>
                            <a:srgbClr val="C00000"/>
                          </a:solidFill>
                        </a:rPr>
                        <a:t>B)</a:t>
                      </a:r>
                      <a:r>
                        <a:rPr lang="en-US" sz="1600" b="1" baseline="0" dirty="0">
                          <a:solidFill>
                            <a:schemeClr val="tx1"/>
                          </a:solidFill>
                        </a:rPr>
                        <a:t> Employee is not</a:t>
                      </a:r>
                      <a:br>
                        <a:rPr lang="en-US" sz="1600" b="1" baseline="0" dirty="0">
                          <a:solidFill>
                            <a:schemeClr val="tx1"/>
                          </a:solidFill>
                        </a:rPr>
                      </a:br>
                      <a:r>
                        <a:rPr lang="en-US" sz="1600" b="1" baseline="0" dirty="0">
                          <a:solidFill>
                            <a:schemeClr val="tx1"/>
                          </a:solidFill>
                        </a:rPr>
                        <a:t>     </a:t>
                      </a:r>
                      <a:r>
                        <a:rPr lang="en-US" sz="1000" b="1" baseline="0" dirty="0">
                          <a:solidFill>
                            <a:schemeClr val="tx1"/>
                          </a:solidFill>
                        </a:rPr>
                        <a:t> </a:t>
                      </a:r>
                      <a:r>
                        <a:rPr lang="en-US" sz="1600" b="1" baseline="0" dirty="0">
                          <a:solidFill>
                            <a:schemeClr val="tx1"/>
                          </a:solidFill>
                        </a:rPr>
                        <a:t>performing well</a:t>
                      </a:r>
                      <a:endParaRPr lang="en-US" sz="1600"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600" b="1" dirty="0">
                        <a:solidFill>
                          <a:schemeClr val="tx1"/>
                        </a:solidFill>
                      </a:endParaRPr>
                    </a:p>
                    <a:p>
                      <a:pPr algn="ctr"/>
                      <a:r>
                        <a:rPr lang="en-US" sz="1600" b="1" dirty="0">
                          <a:solidFill>
                            <a:schemeClr val="tx1"/>
                          </a:solidFill>
                        </a:rPr>
                        <a:t>Leader evaluates</a:t>
                      </a:r>
                      <a:r>
                        <a:rPr lang="en-US" sz="1600" b="1" baseline="0" dirty="0">
                          <a:solidFill>
                            <a:schemeClr val="tx1"/>
                          </a:solidFill>
                        </a:rPr>
                        <a:t> the context</a:t>
                      </a:r>
                      <a:endParaRPr lang="en-US" sz="1600"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600" b="1" dirty="0">
                        <a:solidFill>
                          <a:schemeClr val="tx1"/>
                        </a:solidFill>
                      </a:endParaRPr>
                    </a:p>
                    <a:p>
                      <a:pPr algn="ctr"/>
                      <a:r>
                        <a:rPr lang="en-US" sz="1600" b="1" dirty="0">
                          <a:solidFill>
                            <a:schemeClr val="tx1"/>
                          </a:solidFill>
                        </a:rPr>
                        <a:t>Leader adapts actions based on needs in the context</a:t>
                      </a:r>
                    </a:p>
                    <a:p>
                      <a:pPr algn="ctr"/>
                      <a:endParaRPr lang="en-US" sz="1600"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600" b="1" dirty="0">
                        <a:solidFill>
                          <a:srgbClr val="C00000"/>
                        </a:solidFill>
                      </a:endParaRPr>
                    </a:p>
                    <a:p>
                      <a:pPr algn="ctr"/>
                      <a:r>
                        <a:rPr lang="en-US" sz="1600" b="1" dirty="0">
                          <a:solidFill>
                            <a:srgbClr val="C00000"/>
                          </a:solidFill>
                        </a:rPr>
                        <a:t>Strategic Outcome:</a:t>
                      </a:r>
                    </a:p>
                    <a:p>
                      <a:pPr algn="ctr"/>
                      <a:r>
                        <a:rPr lang="en-US" sz="1600" b="1" dirty="0">
                          <a:solidFill>
                            <a:schemeClr val="tx1"/>
                          </a:solidFill>
                        </a:rPr>
                        <a:t>Employee is more likely to improve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1-9</a:t>
            </a:r>
          </a:p>
        </p:txBody>
      </p:sp>
    </p:spTree>
    <p:extLst>
      <p:ext uri="{BB962C8B-B14F-4D97-AF65-F5344CB8AC3E}">
        <p14:creationId xmlns:p14="http://schemas.microsoft.com/office/powerpoint/2010/main" val="3502698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47800" y="274638"/>
            <a:ext cx="7239000" cy="1143000"/>
          </a:xfrm>
        </p:spPr>
        <p:txBody>
          <a:bodyPr/>
          <a:lstStyle/>
          <a:p>
            <a:pPr algn="l"/>
            <a:r>
              <a:rPr lang="en-US" b="1" dirty="0">
                <a:solidFill>
                  <a:srgbClr val="C00000"/>
                </a:solidFill>
              </a:rPr>
              <a:t>Analyzing Your Results, Step 1</a:t>
            </a:r>
          </a:p>
        </p:txBody>
      </p:sp>
      <p:sp>
        <p:nvSpPr>
          <p:cNvPr id="4" name="TextBox 3"/>
          <p:cNvSpPr txBox="1"/>
          <p:nvPr/>
        </p:nvSpPr>
        <p:spPr>
          <a:xfrm>
            <a:off x="8077200" y="6458778"/>
            <a:ext cx="685800" cy="369332"/>
          </a:xfrm>
          <a:prstGeom prst="rect">
            <a:avLst/>
          </a:prstGeom>
          <a:noFill/>
        </p:spPr>
        <p:txBody>
          <a:bodyPr wrap="square" rtlCol="0">
            <a:spAutoFit/>
          </a:bodyPr>
          <a:lstStyle/>
          <a:p>
            <a:pPr algn="ctr"/>
            <a:r>
              <a:rPr lang="en-US" dirty="0">
                <a:solidFill>
                  <a:schemeClr val="bg1"/>
                </a:solidFill>
              </a:rPr>
              <a:t>B-5</a:t>
            </a:r>
          </a:p>
        </p:txBody>
      </p:sp>
      <p:sp>
        <p:nvSpPr>
          <p:cNvPr id="7" name="Arc 52"/>
          <p:cNvSpPr>
            <a:spLocks/>
          </p:cNvSpPr>
          <p:nvPr/>
        </p:nvSpPr>
        <p:spPr bwMode="auto">
          <a:xfrm>
            <a:off x="4244975" y="2016919"/>
            <a:ext cx="2460625" cy="690563"/>
          </a:xfrm>
          <a:custGeom>
            <a:avLst/>
            <a:gdLst>
              <a:gd name="G0" fmla="+- 21520 0 0"/>
              <a:gd name="G1" fmla="+- 21600 0 0"/>
              <a:gd name="G2" fmla="+- 21600 0 0"/>
              <a:gd name="T0" fmla="*/ 0 w 43101"/>
              <a:gd name="T1" fmla="*/ 19743 h 21600"/>
              <a:gd name="T2" fmla="*/ 43101 w 43101"/>
              <a:gd name="T3" fmla="*/ 20698 h 21600"/>
              <a:gd name="T4" fmla="*/ 21520 w 43101"/>
              <a:gd name="T5" fmla="*/ 21600 h 21600"/>
            </a:gdLst>
            <a:ahLst/>
            <a:cxnLst>
              <a:cxn ang="0">
                <a:pos x="T0" y="T1"/>
              </a:cxn>
              <a:cxn ang="0">
                <a:pos x="T2" y="T3"/>
              </a:cxn>
              <a:cxn ang="0">
                <a:pos x="T4" y="T5"/>
              </a:cxn>
            </a:cxnLst>
            <a:rect l="0" t="0" r="r" b="b"/>
            <a:pathLst>
              <a:path w="43101" h="21600" fill="none" extrusionOk="0">
                <a:moveTo>
                  <a:pt x="-1" y="19742"/>
                </a:moveTo>
                <a:cubicBezTo>
                  <a:pt x="963" y="8574"/>
                  <a:pt x="10310" y="-1"/>
                  <a:pt x="21520" y="0"/>
                </a:cubicBezTo>
                <a:cubicBezTo>
                  <a:pt x="33098" y="0"/>
                  <a:pt x="42617" y="9129"/>
                  <a:pt x="43101" y="20697"/>
                </a:cubicBezTo>
              </a:path>
              <a:path w="43101" h="21600" stroke="0" extrusionOk="0">
                <a:moveTo>
                  <a:pt x="-1" y="19742"/>
                </a:moveTo>
                <a:cubicBezTo>
                  <a:pt x="963" y="8574"/>
                  <a:pt x="10310" y="-1"/>
                  <a:pt x="21520" y="0"/>
                </a:cubicBezTo>
                <a:cubicBezTo>
                  <a:pt x="33098" y="0"/>
                  <a:pt x="42617" y="9129"/>
                  <a:pt x="43101" y="20697"/>
                </a:cubicBezTo>
                <a:lnTo>
                  <a:pt x="21520" y="21600"/>
                </a:lnTo>
                <a:close/>
              </a:path>
            </a:pathLst>
          </a:custGeom>
          <a:noFill/>
          <a:ln w="28575">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 name="Group 60"/>
          <p:cNvGrpSpPr>
            <a:grpSpLocks/>
          </p:cNvGrpSpPr>
          <p:nvPr/>
        </p:nvGrpSpPr>
        <p:grpSpPr bwMode="auto">
          <a:xfrm>
            <a:off x="1508125" y="2783681"/>
            <a:ext cx="7178675" cy="2220913"/>
            <a:chOff x="710" y="1584"/>
            <a:chExt cx="4522" cy="1399"/>
          </a:xfrm>
        </p:grpSpPr>
        <p:sp>
          <p:nvSpPr>
            <p:cNvPr id="9" name="Text Box 38"/>
            <p:cNvSpPr txBox="1">
              <a:spLocks noChangeArrowheads="1"/>
            </p:cNvSpPr>
            <p:nvPr/>
          </p:nvSpPr>
          <p:spPr bwMode="auto">
            <a:xfrm>
              <a:off x="3792" y="1588"/>
              <a:ext cx="384" cy="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4</a:t>
              </a:r>
            </a:p>
          </p:txBody>
        </p:sp>
        <p:sp>
          <p:nvSpPr>
            <p:cNvPr id="10" name="Line 40"/>
            <p:cNvSpPr>
              <a:spLocks noChangeShapeType="1"/>
            </p:cNvSpPr>
            <p:nvPr/>
          </p:nvSpPr>
          <p:spPr bwMode="auto">
            <a:xfrm>
              <a:off x="3072" y="1728"/>
              <a:ext cx="62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42"/>
            <p:cNvSpPr>
              <a:spLocks noChangeShapeType="1"/>
            </p:cNvSpPr>
            <p:nvPr/>
          </p:nvSpPr>
          <p:spPr bwMode="auto">
            <a:xfrm>
              <a:off x="3072" y="2064"/>
              <a:ext cx="2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43"/>
            <p:cNvSpPr txBox="1">
              <a:spLocks noChangeArrowheads="1"/>
            </p:cNvSpPr>
            <p:nvPr/>
          </p:nvSpPr>
          <p:spPr bwMode="auto">
            <a:xfrm>
              <a:off x="3360" y="1924"/>
              <a:ext cx="384" cy="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1</a:t>
              </a:r>
            </a:p>
          </p:txBody>
        </p:sp>
        <p:sp>
          <p:nvSpPr>
            <p:cNvPr id="13" name="Text Box 44"/>
            <p:cNvSpPr txBox="1">
              <a:spLocks noChangeArrowheads="1"/>
            </p:cNvSpPr>
            <p:nvPr/>
          </p:nvSpPr>
          <p:spPr bwMode="auto">
            <a:xfrm>
              <a:off x="4320" y="2256"/>
              <a:ext cx="384" cy="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4</a:t>
              </a:r>
            </a:p>
          </p:txBody>
        </p:sp>
        <p:sp>
          <p:nvSpPr>
            <p:cNvPr id="14" name="Line 45"/>
            <p:cNvSpPr>
              <a:spLocks noChangeShapeType="1"/>
            </p:cNvSpPr>
            <p:nvPr/>
          </p:nvSpPr>
          <p:spPr bwMode="auto">
            <a:xfrm>
              <a:off x="3072" y="2396"/>
              <a:ext cx="1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46"/>
            <p:cNvSpPr txBox="1">
              <a:spLocks noChangeArrowheads="1"/>
            </p:cNvSpPr>
            <p:nvPr/>
          </p:nvSpPr>
          <p:spPr bwMode="auto">
            <a:xfrm>
              <a:off x="4848" y="2640"/>
              <a:ext cx="384" cy="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2</a:t>
              </a:r>
            </a:p>
          </p:txBody>
        </p:sp>
        <p:sp>
          <p:nvSpPr>
            <p:cNvPr id="16" name="Line 47"/>
            <p:cNvSpPr>
              <a:spLocks noChangeShapeType="1"/>
            </p:cNvSpPr>
            <p:nvPr/>
          </p:nvSpPr>
          <p:spPr bwMode="auto">
            <a:xfrm>
              <a:off x="3072" y="2780"/>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 name="Group 59"/>
            <p:cNvGrpSpPr>
              <a:grpSpLocks/>
            </p:cNvGrpSpPr>
            <p:nvPr/>
          </p:nvGrpSpPr>
          <p:grpSpPr bwMode="auto">
            <a:xfrm>
              <a:off x="710" y="1584"/>
              <a:ext cx="2256" cy="1399"/>
              <a:chOff x="710" y="1584"/>
              <a:chExt cx="2256" cy="1399"/>
            </a:xfrm>
          </p:grpSpPr>
          <p:grpSp>
            <p:nvGrpSpPr>
              <p:cNvPr id="18" name="Group 54"/>
              <p:cNvGrpSpPr>
                <a:grpSpLocks/>
              </p:cNvGrpSpPr>
              <p:nvPr/>
            </p:nvGrpSpPr>
            <p:grpSpPr bwMode="auto">
              <a:xfrm>
                <a:off x="710" y="1584"/>
                <a:ext cx="346" cy="1399"/>
                <a:chOff x="710" y="1584"/>
                <a:chExt cx="346" cy="1399"/>
              </a:xfrm>
            </p:grpSpPr>
            <p:sp>
              <p:nvSpPr>
                <p:cNvPr id="50" name="Text Box 15"/>
                <p:cNvSpPr txBox="1">
                  <a:spLocks noChangeArrowheads="1"/>
                </p:cNvSpPr>
                <p:nvPr/>
              </p:nvSpPr>
              <p:spPr bwMode="auto">
                <a:xfrm>
                  <a:off x="710" y="1584"/>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A</a:t>
                  </a:r>
                  <a:endParaRPr lang="en-US" altLang="en-US" sz="2400">
                    <a:solidFill>
                      <a:schemeClr val="tx1"/>
                    </a:solidFill>
                    <a:latin typeface="Times New Roman" pitchFamily="18" charset="0"/>
                  </a:endParaRPr>
                </a:p>
              </p:txBody>
            </p:sp>
            <p:sp>
              <p:nvSpPr>
                <p:cNvPr id="51" name="Text Box 22"/>
                <p:cNvSpPr txBox="1">
                  <a:spLocks noChangeArrowheads="1"/>
                </p:cNvSpPr>
                <p:nvPr/>
              </p:nvSpPr>
              <p:spPr bwMode="auto">
                <a:xfrm>
                  <a:off x="710" y="1935"/>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B</a:t>
                  </a:r>
                  <a:endParaRPr lang="en-US" altLang="en-US" sz="2400">
                    <a:solidFill>
                      <a:schemeClr val="tx1"/>
                    </a:solidFill>
                    <a:latin typeface="Times New Roman" pitchFamily="18" charset="0"/>
                  </a:endParaRPr>
                </a:p>
              </p:txBody>
            </p:sp>
            <p:sp>
              <p:nvSpPr>
                <p:cNvPr id="52" name="Text Box 29"/>
                <p:cNvSpPr txBox="1">
                  <a:spLocks noChangeArrowheads="1"/>
                </p:cNvSpPr>
                <p:nvPr/>
              </p:nvSpPr>
              <p:spPr bwMode="auto">
                <a:xfrm>
                  <a:off x="710" y="2286"/>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C</a:t>
                  </a:r>
                  <a:endParaRPr lang="en-US" altLang="en-US" sz="2400">
                    <a:solidFill>
                      <a:schemeClr val="tx1"/>
                    </a:solidFill>
                    <a:latin typeface="Times New Roman" pitchFamily="18" charset="0"/>
                  </a:endParaRPr>
                </a:p>
              </p:txBody>
            </p:sp>
            <p:sp>
              <p:nvSpPr>
                <p:cNvPr id="53" name="Text Box 36"/>
                <p:cNvSpPr txBox="1">
                  <a:spLocks noChangeArrowheads="1"/>
                </p:cNvSpPr>
                <p:nvPr/>
              </p:nvSpPr>
              <p:spPr bwMode="auto">
                <a:xfrm>
                  <a:off x="710" y="2637"/>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D</a:t>
                  </a:r>
                  <a:endParaRPr lang="en-US" altLang="en-US" sz="2400">
                    <a:solidFill>
                      <a:schemeClr val="tx1"/>
                    </a:solidFill>
                    <a:latin typeface="Times New Roman" pitchFamily="18" charset="0"/>
                  </a:endParaRPr>
                </a:p>
              </p:txBody>
            </p:sp>
          </p:grpSp>
          <p:grpSp>
            <p:nvGrpSpPr>
              <p:cNvPr id="19" name="Group 56"/>
              <p:cNvGrpSpPr>
                <a:grpSpLocks/>
              </p:cNvGrpSpPr>
              <p:nvPr/>
            </p:nvGrpSpPr>
            <p:grpSpPr bwMode="auto">
              <a:xfrm>
                <a:off x="1109" y="1949"/>
                <a:ext cx="1857" cy="330"/>
                <a:chOff x="1109" y="1949"/>
                <a:chExt cx="1857" cy="330"/>
              </a:xfrm>
            </p:grpSpPr>
            <p:grpSp>
              <p:nvGrpSpPr>
                <p:cNvPr id="43" name="Group 16"/>
                <p:cNvGrpSpPr>
                  <a:grpSpLocks/>
                </p:cNvGrpSpPr>
                <p:nvPr/>
              </p:nvGrpSpPr>
              <p:grpSpPr bwMode="auto">
                <a:xfrm>
                  <a:off x="1109" y="1949"/>
                  <a:ext cx="1857" cy="294"/>
                  <a:chOff x="1008" y="1584"/>
                  <a:chExt cx="2064" cy="327"/>
                </a:xfrm>
              </p:grpSpPr>
              <p:sp>
                <p:nvSpPr>
                  <p:cNvPr id="45" name="Text Box 17"/>
                  <p:cNvSpPr txBox="1">
                    <a:spLocks noChangeArrowheads="1"/>
                  </p:cNvSpPr>
                  <p:nvPr/>
                </p:nvSpPr>
                <p:spPr bwMode="auto">
                  <a:xfrm>
                    <a:off x="1008"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46" name="Text Box 18"/>
                  <p:cNvSpPr txBox="1">
                    <a:spLocks noChangeArrowheads="1"/>
                  </p:cNvSpPr>
                  <p:nvPr/>
                </p:nvSpPr>
                <p:spPr bwMode="auto">
                  <a:xfrm>
                    <a:off x="1441" y="1584"/>
                    <a:ext cx="335"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47" name="Text Box 19"/>
                  <p:cNvSpPr txBox="1">
                    <a:spLocks noChangeArrowheads="1"/>
                  </p:cNvSpPr>
                  <p:nvPr/>
                </p:nvSpPr>
                <p:spPr bwMode="auto">
                  <a:xfrm>
                    <a:off x="1872" y="1584"/>
                    <a:ext cx="337"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48" name="Text Box 20"/>
                  <p:cNvSpPr txBox="1">
                    <a:spLocks noChangeArrowheads="1"/>
                  </p:cNvSpPr>
                  <p:nvPr/>
                </p:nvSpPr>
                <p:spPr bwMode="auto">
                  <a:xfrm>
                    <a:off x="2304"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solidFill>
                          <a:schemeClr val="tx1"/>
                        </a:solidFill>
                        <a:latin typeface="Arial" pitchFamily="34" charset="0"/>
                      </a:rPr>
                      <a:t>4</a:t>
                    </a:r>
                  </a:p>
                </p:txBody>
              </p:sp>
              <p:sp>
                <p:nvSpPr>
                  <p:cNvPr id="49" name="Text Box 21"/>
                  <p:cNvSpPr txBox="1">
                    <a:spLocks noChangeArrowheads="1"/>
                  </p:cNvSpPr>
                  <p:nvPr/>
                </p:nvSpPr>
                <p:spPr bwMode="auto">
                  <a:xfrm>
                    <a:off x="2736"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44" name="Freeform 48"/>
                <p:cNvSpPr>
                  <a:spLocks/>
                </p:cNvSpPr>
                <p:nvPr/>
              </p:nvSpPr>
              <p:spPr bwMode="auto">
                <a:xfrm>
                  <a:off x="1130" y="1965"/>
                  <a:ext cx="312" cy="314"/>
                </a:xfrm>
                <a:custGeom>
                  <a:avLst/>
                  <a:gdLst>
                    <a:gd name="T0" fmla="*/ 64 w 312"/>
                    <a:gd name="T1" fmla="*/ 7 h 314"/>
                    <a:gd name="T2" fmla="*/ 199 w 312"/>
                    <a:gd name="T3" fmla="*/ 29 h 314"/>
                    <a:gd name="T4" fmla="*/ 222 w 312"/>
                    <a:gd name="T5" fmla="*/ 63 h 314"/>
                    <a:gd name="T6" fmla="*/ 256 w 312"/>
                    <a:gd name="T7" fmla="*/ 86 h 314"/>
                    <a:gd name="T8" fmla="*/ 301 w 312"/>
                    <a:gd name="T9" fmla="*/ 153 h 314"/>
                    <a:gd name="T10" fmla="*/ 154 w 312"/>
                    <a:gd name="T11" fmla="*/ 277 h 314"/>
                    <a:gd name="T12" fmla="*/ 19 w 312"/>
                    <a:gd name="T13" fmla="*/ 266 h 314"/>
                    <a:gd name="T14" fmla="*/ 19 w 312"/>
                    <a:gd name="T15" fmla="*/ 97 h 314"/>
                    <a:gd name="T16" fmla="*/ 53 w 312"/>
                    <a:gd name="T17" fmla="*/ 75 h 314"/>
                    <a:gd name="T18" fmla="*/ 256 w 312"/>
                    <a:gd name="T19" fmla="*/ 86 h 314"/>
                    <a:gd name="T20" fmla="*/ 312 w 312"/>
                    <a:gd name="T21" fmla="*/ 187 h 314"/>
                    <a:gd name="T22" fmla="*/ 132 w 312"/>
                    <a:gd name="T23" fmla="*/ 266 h 314"/>
                    <a:gd name="T24" fmla="*/ 64 w 312"/>
                    <a:gd name="T25" fmla="*/ 232 h 314"/>
                    <a:gd name="T26" fmla="*/ 42 w 312"/>
                    <a:gd name="T27" fmla="*/ 19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314">
                      <a:moveTo>
                        <a:pt x="64" y="7"/>
                      </a:moveTo>
                      <a:cubicBezTo>
                        <a:pt x="109" y="11"/>
                        <a:pt x="163" y="0"/>
                        <a:pt x="199" y="29"/>
                      </a:cubicBezTo>
                      <a:cubicBezTo>
                        <a:pt x="209" y="37"/>
                        <a:pt x="212" y="53"/>
                        <a:pt x="222" y="63"/>
                      </a:cubicBezTo>
                      <a:cubicBezTo>
                        <a:pt x="231" y="72"/>
                        <a:pt x="244" y="78"/>
                        <a:pt x="256" y="86"/>
                      </a:cubicBezTo>
                      <a:cubicBezTo>
                        <a:pt x="271" y="108"/>
                        <a:pt x="307" y="126"/>
                        <a:pt x="301" y="153"/>
                      </a:cubicBezTo>
                      <a:cubicBezTo>
                        <a:pt x="278" y="247"/>
                        <a:pt x="241" y="255"/>
                        <a:pt x="154" y="277"/>
                      </a:cubicBezTo>
                      <a:cubicBezTo>
                        <a:pt x="109" y="273"/>
                        <a:pt x="53" y="295"/>
                        <a:pt x="19" y="266"/>
                      </a:cubicBezTo>
                      <a:cubicBezTo>
                        <a:pt x="6" y="255"/>
                        <a:pt x="0" y="129"/>
                        <a:pt x="19" y="97"/>
                      </a:cubicBezTo>
                      <a:cubicBezTo>
                        <a:pt x="25" y="85"/>
                        <a:pt x="41" y="82"/>
                        <a:pt x="53" y="75"/>
                      </a:cubicBezTo>
                      <a:cubicBezTo>
                        <a:pt x="120" y="78"/>
                        <a:pt x="189" y="72"/>
                        <a:pt x="256" y="86"/>
                      </a:cubicBezTo>
                      <a:cubicBezTo>
                        <a:pt x="270" y="88"/>
                        <a:pt x="303" y="174"/>
                        <a:pt x="312" y="187"/>
                      </a:cubicBezTo>
                      <a:cubicBezTo>
                        <a:pt x="276" y="314"/>
                        <a:pt x="276" y="278"/>
                        <a:pt x="132" y="266"/>
                      </a:cubicBezTo>
                      <a:cubicBezTo>
                        <a:pt x="103" y="256"/>
                        <a:pt x="86" y="254"/>
                        <a:pt x="64" y="232"/>
                      </a:cubicBezTo>
                      <a:cubicBezTo>
                        <a:pt x="54" y="222"/>
                        <a:pt x="42" y="199"/>
                        <a:pt x="42" y="19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 name="Group 57"/>
              <p:cNvGrpSpPr>
                <a:grpSpLocks/>
              </p:cNvGrpSpPr>
              <p:nvPr/>
            </p:nvGrpSpPr>
            <p:grpSpPr bwMode="auto">
              <a:xfrm>
                <a:off x="1109" y="2283"/>
                <a:ext cx="1857" cy="311"/>
                <a:chOff x="1109" y="2283"/>
                <a:chExt cx="1857" cy="311"/>
              </a:xfrm>
            </p:grpSpPr>
            <p:grpSp>
              <p:nvGrpSpPr>
                <p:cNvPr id="36" name="Group 23"/>
                <p:cNvGrpSpPr>
                  <a:grpSpLocks/>
                </p:cNvGrpSpPr>
                <p:nvPr/>
              </p:nvGrpSpPr>
              <p:grpSpPr bwMode="auto">
                <a:xfrm>
                  <a:off x="1109" y="2300"/>
                  <a:ext cx="1857" cy="294"/>
                  <a:chOff x="1008" y="1584"/>
                  <a:chExt cx="2064" cy="327"/>
                </a:xfrm>
              </p:grpSpPr>
              <p:sp>
                <p:nvSpPr>
                  <p:cNvPr id="38" name="Text Box 24"/>
                  <p:cNvSpPr txBox="1">
                    <a:spLocks noChangeArrowheads="1"/>
                  </p:cNvSpPr>
                  <p:nvPr/>
                </p:nvSpPr>
                <p:spPr bwMode="auto">
                  <a:xfrm>
                    <a:off x="1008"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39" name="Text Box 25"/>
                  <p:cNvSpPr txBox="1">
                    <a:spLocks noChangeArrowheads="1"/>
                  </p:cNvSpPr>
                  <p:nvPr/>
                </p:nvSpPr>
                <p:spPr bwMode="auto">
                  <a:xfrm>
                    <a:off x="1441" y="1584"/>
                    <a:ext cx="335"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40" name="Text Box 26"/>
                  <p:cNvSpPr txBox="1">
                    <a:spLocks noChangeArrowheads="1"/>
                  </p:cNvSpPr>
                  <p:nvPr/>
                </p:nvSpPr>
                <p:spPr bwMode="auto">
                  <a:xfrm>
                    <a:off x="1872" y="1584"/>
                    <a:ext cx="337"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41" name="Text Box 27"/>
                  <p:cNvSpPr txBox="1">
                    <a:spLocks noChangeArrowheads="1"/>
                  </p:cNvSpPr>
                  <p:nvPr/>
                </p:nvSpPr>
                <p:spPr bwMode="auto">
                  <a:xfrm>
                    <a:off x="2304"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42" name="Text Box 28"/>
                  <p:cNvSpPr txBox="1">
                    <a:spLocks noChangeArrowheads="1"/>
                  </p:cNvSpPr>
                  <p:nvPr/>
                </p:nvSpPr>
                <p:spPr bwMode="auto">
                  <a:xfrm>
                    <a:off x="2736"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37" name="Freeform 49"/>
                <p:cNvSpPr>
                  <a:spLocks/>
                </p:cNvSpPr>
                <p:nvPr/>
              </p:nvSpPr>
              <p:spPr bwMode="auto">
                <a:xfrm>
                  <a:off x="2260" y="2283"/>
                  <a:ext cx="343" cy="261"/>
                </a:xfrm>
                <a:custGeom>
                  <a:avLst/>
                  <a:gdLst>
                    <a:gd name="T0" fmla="*/ 72 w 343"/>
                    <a:gd name="T1" fmla="*/ 11 h 261"/>
                    <a:gd name="T2" fmla="*/ 297 w 343"/>
                    <a:gd name="T3" fmla="*/ 22 h 261"/>
                    <a:gd name="T4" fmla="*/ 275 w 343"/>
                    <a:gd name="T5" fmla="*/ 56 h 261"/>
                    <a:gd name="T6" fmla="*/ 140 w 343"/>
                    <a:gd name="T7" fmla="*/ 45 h 261"/>
                    <a:gd name="T8" fmla="*/ 16 w 343"/>
                    <a:gd name="T9" fmla="*/ 0 h 261"/>
                    <a:gd name="T10" fmla="*/ 140 w 343"/>
                    <a:gd name="T11" fmla="*/ 79 h 261"/>
                    <a:gd name="T12" fmla="*/ 196 w 343"/>
                    <a:gd name="T13" fmla="*/ 146 h 261"/>
                    <a:gd name="T14" fmla="*/ 264 w 343"/>
                    <a:gd name="T15" fmla="*/ 169 h 261"/>
                    <a:gd name="T16" fmla="*/ 297 w 343"/>
                    <a:gd name="T17" fmla="*/ 146 h 261"/>
                    <a:gd name="T18" fmla="*/ 185 w 343"/>
                    <a:gd name="T19" fmla="*/ 22 h 261"/>
                    <a:gd name="T20" fmla="*/ 140 w 343"/>
                    <a:gd name="T21" fmla="*/ 45 h 261"/>
                    <a:gd name="T22" fmla="*/ 72 w 343"/>
                    <a:gd name="T23" fmla="*/ 67 h 261"/>
                    <a:gd name="T24" fmla="*/ 241 w 343"/>
                    <a:gd name="T25" fmla="*/ 259 h 261"/>
                    <a:gd name="T26" fmla="*/ 343 w 343"/>
                    <a:gd name="T27" fmla="*/ 25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261">
                      <a:moveTo>
                        <a:pt x="72" y="11"/>
                      </a:moveTo>
                      <a:cubicBezTo>
                        <a:pt x="147" y="14"/>
                        <a:pt x="223" y="5"/>
                        <a:pt x="297" y="22"/>
                      </a:cubicBezTo>
                      <a:cubicBezTo>
                        <a:pt x="310" y="24"/>
                        <a:pt x="288" y="54"/>
                        <a:pt x="275" y="56"/>
                      </a:cubicBezTo>
                      <a:cubicBezTo>
                        <a:pt x="230" y="62"/>
                        <a:pt x="185" y="48"/>
                        <a:pt x="140" y="45"/>
                      </a:cubicBezTo>
                      <a:cubicBezTo>
                        <a:pt x="97" y="23"/>
                        <a:pt x="62" y="11"/>
                        <a:pt x="16" y="0"/>
                      </a:cubicBezTo>
                      <a:cubicBezTo>
                        <a:pt x="56" y="30"/>
                        <a:pt x="99" y="50"/>
                        <a:pt x="140" y="79"/>
                      </a:cubicBezTo>
                      <a:cubicBezTo>
                        <a:pt x="163" y="95"/>
                        <a:pt x="171" y="130"/>
                        <a:pt x="196" y="146"/>
                      </a:cubicBezTo>
                      <a:cubicBezTo>
                        <a:pt x="216" y="158"/>
                        <a:pt x="264" y="169"/>
                        <a:pt x="264" y="169"/>
                      </a:cubicBezTo>
                      <a:cubicBezTo>
                        <a:pt x="275" y="161"/>
                        <a:pt x="288" y="156"/>
                        <a:pt x="297" y="146"/>
                      </a:cubicBezTo>
                      <a:cubicBezTo>
                        <a:pt x="343" y="86"/>
                        <a:pt x="230" y="38"/>
                        <a:pt x="185" y="22"/>
                      </a:cubicBezTo>
                      <a:cubicBezTo>
                        <a:pt x="170" y="29"/>
                        <a:pt x="155" y="38"/>
                        <a:pt x="140" y="45"/>
                      </a:cubicBezTo>
                      <a:cubicBezTo>
                        <a:pt x="117" y="53"/>
                        <a:pt x="72" y="67"/>
                        <a:pt x="72" y="67"/>
                      </a:cubicBezTo>
                      <a:cubicBezTo>
                        <a:pt x="0" y="176"/>
                        <a:pt x="146" y="252"/>
                        <a:pt x="241" y="259"/>
                      </a:cubicBezTo>
                      <a:cubicBezTo>
                        <a:pt x="274" y="261"/>
                        <a:pt x="309" y="259"/>
                        <a:pt x="343" y="259"/>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 name="Group 58"/>
              <p:cNvGrpSpPr>
                <a:grpSpLocks/>
              </p:cNvGrpSpPr>
              <p:nvPr/>
            </p:nvGrpSpPr>
            <p:grpSpPr bwMode="auto">
              <a:xfrm>
                <a:off x="1109" y="2640"/>
                <a:ext cx="1857" cy="305"/>
                <a:chOff x="1109" y="2640"/>
                <a:chExt cx="1857" cy="305"/>
              </a:xfrm>
            </p:grpSpPr>
            <p:grpSp>
              <p:nvGrpSpPr>
                <p:cNvPr id="29" name="Group 30"/>
                <p:cNvGrpSpPr>
                  <a:grpSpLocks/>
                </p:cNvGrpSpPr>
                <p:nvPr/>
              </p:nvGrpSpPr>
              <p:grpSpPr bwMode="auto">
                <a:xfrm>
                  <a:off x="1109" y="2651"/>
                  <a:ext cx="1857" cy="294"/>
                  <a:chOff x="1008" y="1584"/>
                  <a:chExt cx="2064" cy="327"/>
                </a:xfrm>
              </p:grpSpPr>
              <p:sp>
                <p:nvSpPr>
                  <p:cNvPr id="31" name="Text Box 31"/>
                  <p:cNvSpPr txBox="1">
                    <a:spLocks noChangeArrowheads="1"/>
                  </p:cNvSpPr>
                  <p:nvPr/>
                </p:nvSpPr>
                <p:spPr bwMode="auto">
                  <a:xfrm>
                    <a:off x="1008"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32" name="Text Box 32"/>
                  <p:cNvSpPr txBox="1">
                    <a:spLocks noChangeArrowheads="1"/>
                  </p:cNvSpPr>
                  <p:nvPr/>
                </p:nvSpPr>
                <p:spPr bwMode="auto">
                  <a:xfrm>
                    <a:off x="1441" y="1584"/>
                    <a:ext cx="335"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33" name="Text Box 33"/>
                  <p:cNvSpPr txBox="1">
                    <a:spLocks noChangeArrowheads="1"/>
                  </p:cNvSpPr>
                  <p:nvPr/>
                </p:nvSpPr>
                <p:spPr bwMode="auto">
                  <a:xfrm>
                    <a:off x="1872" y="1584"/>
                    <a:ext cx="337"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34" name="Text Box 34"/>
                  <p:cNvSpPr txBox="1">
                    <a:spLocks noChangeArrowheads="1"/>
                  </p:cNvSpPr>
                  <p:nvPr/>
                </p:nvSpPr>
                <p:spPr bwMode="auto">
                  <a:xfrm>
                    <a:off x="2304"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35" name="Text Box 35"/>
                  <p:cNvSpPr txBox="1">
                    <a:spLocks noChangeArrowheads="1"/>
                  </p:cNvSpPr>
                  <p:nvPr/>
                </p:nvSpPr>
                <p:spPr bwMode="auto">
                  <a:xfrm>
                    <a:off x="2736" y="1584"/>
                    <a:ext cx="336"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30" name="Freeform 50"/>
                <p:cNvSpPr>
                  <a:spLocks/>
                </p:cNvSpPr>
                <p:nvPr/>
              </p:nvSpPr>
              <p:spPr bwMode="auto">
                <a:xfrm>
                  <a:off x="1488" y="2640"/>
                  <a:ext cx="395" cy="300"/>
                </a:xfrm>
                <a:custGeom>
                  <a:avLst/>
                  <a:gdLst>
                    <a:gd name="T0" fmla="*/ 45 w 395"/>
                    <a:gd name="T1" fmla="*/ 6 h 300"/>
                    <a:gd name="T2" fmla="*/ 304 w 395"/>
                    <a:gd name="T3" fmla="*/ 17 h 300"/>
                    <a:gd name="T4" fmla="*/ 158 w 395"/>
                    <a:gd name="T5" fmla="*/ 28 h 300"/>
                    <a:gd name="T6" fmla="*/ 57 w 395"/>
                    <a:gd name="T7" fmla="*/ 40 h 300"/>
                    <a:gd name="T8" fmla="*/ 248 w 395"/>
                    <a:gd name="T9" fmla="*/ 130 h 300"/>
                    <a:gd name="T10" fmla="*/ 316 w 395"/>
                    <a:gd name="T11" fmla="*/ 152 h 300"/>
                    <a:gd name="T12" fmla="*/ 395 w 395"/>
                    <a:gd name="T13" fmla="*/ 265 h 300"/>
                    <a:gd name="T14" fmla="*/ 102 w 395"/>
                    <a:gd name="T15" fmla="*/ 276 h 300"/>
                    <a:gd name="T16" fmla="*/ 23 w 395"/>
                    <a:gd name="T17" fmla="*/ 186 h 300"/>
                    <a:gd name="T18" fmla="*/ 34 w 395"/>
                    <a:gd name="T19" fmla="*/ 51 h 300"/>
                    <a:gd name="T20" fmla="*/ 147 w 395"/>
                    <a:gd name="T21" fmla="*/ 51 h 300"/>
                    <a:gd name="T22" fmla="*/ 192 w 395"/>
                    <a:gd name="T23" fmla="*/ 119 h 300"/>
                    <a:gd name="T24" fmla="*/ 79 w 395"/>
                    <a:gd name="T25" fmla="*/ 175 h 300"/>
                    <a:gd name="T26" fmla="*/ 0 w 395"/>
                    <a:gd name="T27" fmla="*/ 18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00">
                      <a:moveTo>
                        <a:pt x="45" y="6"/>
                      </a:moveTo>
                      <a:cubicBezTo>
                        <a:pt x="131" y="9"/>
                        <a:pt x="219" y="0"/>
                        <a:pt x="304" y="17"/>
                      </a:cubicBezTo>
                      <a:cubicBezTo>
                        <a:pt x="351" y="26"/>
                        <a:pt x="206" y="23"/>
                        <a:pt x="158" y="28"/>
                      </a:cubicBezTo>
                      <a:cubicBezTo>
                        <a:pt x="124" y="31"/>
                        <a:pt x="90" y="36"/>
                        <a:pt x="57" y="40"/>
                      </a:cubicBezTo>
                      <a:cubicBezTo>
                        <a:pt x="119" y="71"/>
                        <a:pt x="183" y="104"/>
                        <a:pt x="248" y="130"/>
                      </a:cubicBezTo>
                      <a:cubicBezTo>
                        <a:pt x="270" y="138"/>
                        <a:pt x="316" y="152"/>
                        <a:pt x="316" y="152"/>
                      </a:cubicBezTo>
                      <a:cubicBezTo>
                        <a:pt x="345" y="190"/>
                        <a:pt x="378" y="219"/>
                        <a:pt x="395" y="265"/>
                      </a:cubicBezTo>
                      <a:cubicBezTo>
                        <a:pt x="286" y="300"/>
                        <a:pt x="235" y="283"/>
                        <a:pt x="102" y="276"/>
                      </a:cubicBezTo>
                      <a:cubicBezTo>
                        <a:pt x="21" y="222"/>
                        <a:pt x="40" y="257"/>
                        <a:pt x="23" y="186"/>
                      </a:cubicBezTo>
                      <a:cubicBezTo>
                        <a:pt x="26" y="141"/>
                        <a:pt x="21" y="94"/>
                        <a:pt x="34" y="51"/>
                      </a:cubicBezTo>
                      <a:cubicBezTo>
                        <a:pt x="47" y="2"/>
                        <a:pt x="122" y="42"/>
                        <a:pt x="147" y="51"/>
                      </a:cubicBezTo>
                      <a:cubicBezTo>
                        <a:pt x="154" y="58"/>
                        <a:pt x="201" y="95"/>
                        <a:pt x="192" y="119"/>
                      </a:cubicBezTo>
                      <a:cubicBezTo>
                        <a:pt x="188" y="126"/>
                        <a:pt x="85" y="173"/>
                        <a:pt x="79" y="175"/>
                      </a:cubicBezTo>
                      <a:cubicBezTo>
                        <a:pt x="53" y="182"/>
                        <a:pt x="0" y="186"/>
                        <a:pt x="0" y="18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 name="Group 55"/>
              <p:cNvGrpSpPr>
                <a:grpSpLocks/>
              </p:cNvGrpSpPr>
              <p:nvPr/>
            </p:nvGrpSpPr>
            <p:grpSpPr bwMode="auto">
              <a:xfrm>
                <a:off x="1109" y="1598"/>
                <a:ext cx="1857" cy="308"/>
                <a:chOff x="1109" y="1598"/>
                <a:chExt cx="1857" cy="308"/>
              </a:xfrm>
            </p:grpSpPr>
            <p:sp>
              <p:nvSpPr>
                <p:cNvPr id="23" name="Text Box 9"/>
                <p:cNvSpPr txBox="1">
                  <a:spLocks noChangeArrowheads="1"/>
                </p:cNvSpPr>
                <p:nvPr/>
              </p:nvSpPr>
              <p:spPr bwMode="auto">
                <a:xfrm>
                  <a:off x="1109" y="1598"/>
                  <a:ext cx="302"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24" name="Text Box 10"/>
                <p:cNvSpPr txBox="1">
                  <a:spLocks noChangeArrowheads="1"/>
                </p:cNvSpPr>
                <p:nvPr/>
              </p:nvSpPr>
              <p:spPr bwMode="auto">
                <a:xfrm>
                  <a:off x="1499" y="1598"/>
                  <a:ext cx="301"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25" name="Text Box 11"/>
                <p:cNvSpPr txBox="1">
                  <a:spLocks noChangeArrowheads="1"/>
                </p:cNvSpPr>
                <p:nvPr/>
              </p:nvSpPr>
              <p:spPr bwMode="auto">
                <a:xfrm>
                  <a:off x="1886" y="1598"/>
                  <a:ext cx="304"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26" name="Text Box 12"/>
                <p:cNvSpPr txBox="1">
                  <a:spLocks noChangeArrowheads="1"/>
                </p:cNvSpPr>
                <p:nvPr/>
              </p:nvSpPr>
              <p:spPr bwMode="auto">
                <a:xfrm>
                  <a:off x="2275" y="1598"/>
                  <a:ext cx="302"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27" name="Text Box 13"/>
                <p:cNvSpPr txBox="1">
                  <a:spLocks noChangeArrowheads="1"/>
                </p:cNvSpPr>
                <p:nvPr/>
              </p:nvSpPr>
              <p:spPr bwMode="auto">
                <a:xfrm>
                  <a:off x="2664" y="1598"/>
                  <a:ext cx="302"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sp>
              <p:nvSpPr>
                <p:cNvPr id="28" name="Freeform 53"/>
                <p:cNvSpPr>
                  <a:spLocks/>
                </p:cNvSpPr>
                <p:nvPr/>
              </p:nvSpPr>
              <p:spPr bwMode="auto">
                <a:xfrm>
                  <a:off x="2221" y="1609"/>
                  <a:ext cx="382" cy="297"/>
                </a:xfrm>
                <a:custGeom>
                  <a:avLst/>
                  <a:gdLst>
                    <a:gd name="T0" fmla="*/ 303 w 382"/>
                    <a:gd name="T1" fmla="*/ 149 h 297"/>
                    <a:gd name="T2" fmla="*/ 201 w 382"/>
                    <a:gd name="T3" fmla="*/ 284 h 297"/>
                    <a:gd name="T4" fmla="*/ 89 w 382"/>
                    <a:gd name="T5" fmla="*/ 273 h 297"/>
                    <a:gd name="T6" fmla="*/ 55 w 382"/>
                    <a:gd name="T7" fmla="*/ 228 h 297"/>
                    <a:gd name="T8" fmla="*/ 21 w 382"/>
                    <a:gd name="T9" fmla="*/ 194 h 297"/>
                    <a:gd name="T10" fmla="*/ 55 w 382"/>
                    <a:gd name="T11" fmla="*/ 93 h 297"/>
                    <a:gd name="T12" fmla="*/ 156 w 382"/>
                    <a:gd name="T13" fmla="*/ 36 h 297"/>
                    <a:gd name="T14" fmla="*/ 303 w 382"/>
                    <a:gd name="T15" fmla="*/ 126 h 297"/>
                    <a:gd name="T16" fmla="*/ 291 w 382"/>
                    <a:gd name="T17" fmla="*/ 216 h 297"/>
                    <a:gd name="T18" fmla="*/ 201 w 382"/>
                    <a:gd name="T19" fmla="*/ 284 h 297"/>
                    <a:gd name="T20" fmla="*/ 44 w 382"/>
                    <a:gd name="T21" fmla="*/ 228 h 297"/>
                    <a:gd name="T22" fmla="*/ 111 w 382"/>
                    <a:gd name="T23" fmla="*/ 36 h 297"/>
                    <a:gd name="T24" fmla="*/ 179 w 382"/>
                    <a:gd name="T25" fmla="*/ 14 h 297"/>
                    <a:gd name="T26" fmla="*/ 213 w 382"/>
                    <a:gd name="T27" fmla="*/ 2 h 297"/>
                    <a:gd name="T28" fmla="*/ 314 w 382"/>
                    <a:gd name="T29" fmla="*/ 25 h 297"/>
                    <a:gd name="T30" fmla="*/ 325 w 382"/>
                    <a:gd name="T31" fmla="*/ 59 h 297"/>
                    <a:gd name="T32" fmla="*/ 348 w 382"/>
                    <a:gd name="T33" fmla="*/ 93 h 297"/>
                    <a:gd name="T34" fmla="*/ 382 w 382"/>
                    <a:gd name="T35" fmla="*/ 2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297">
                      <a:moveTo>
                        <a:pt x="303" y="149"/>
                      </a:moveTo>
                      <a:cubicBezTo>
                        <a:pt x="269" y="279"/>
                        <a:pt x="290" y="216"/>
                        <a:pt x="201" y="284"/>
                      </a:cubicBezTo>
                      <a:cubicBezTo>
                        <a:pt x="163" y="280"/>
                        <a:pt x="124" y="286"/>
                        <a:pt x="89" y="273"/>
                      </a:cubicBezTo>
                      <a:cubicBezTo>
                        <a:pt x="71" y="266"/>
                        <a:pt x="67" y="242"/>
                        <a:pt x="55" y="228"/>
                      </a:cubicBezTo>
                      <a:cubicBezTo>
                        <a:pt x="44" y="215"/>
                        <a:pt x="32" y="205"/>
                        <a:pt x="21" y="194"/>
                      </a:cubicBezTo>
                      <a:cubicBezTo>
                        <a:pt x="0" y="130"/>
                        <a:pt x="8" y="131"/>
                        <a:pt x="55" y="93"/>
                      </a:cubicBezTo>
                      <a:cubicBezTo>
                        <a:pt x="99" y="56"/>
                        <a:pt x="101" y="53"/>
                        <a:pt x="156" y="36"/>
                      </a:cubicBezTo>
                      <a:cubicBezTo>
                        <a:pt x="242" y="58"/>
                        <a:pt x="256" y="59"/>
                        <a:pt x="303" y="126"/>
                      </a:cubicBezTo>
                      <a:cubicBezTo>
                        <a:pt x="312" y="166"/>
                        <a:pt x="326" y="180"/>
                        <a:pt x="291" y="216"/>
                      </a:cubicBezTo>
                      <a:cubicBezTo>
                        <a:pt x="264" y="242"/>
                        <a:pt x="201" y="284"/>
                        <a:pt x="201" y="284"/>
                      </a:cubicBezTo>
                      <a:cubicBezTo>
                        <a:pt x="127" y="276"/>
                        <a:pt x="66" y="297"/>
                        <a:pt x="44" y="228"/>
                      </a:cubicBezTo>
                      <a:cubicBezTo>
                        <a:pt x="49" y="161"/>
                        <a:pt x="39" y="74"/>
                        <a:pt x="111" y="36"/>
                      </a:cubicBezTo>
                      <a:cubicBezTo>
                        <a:pt x="131" y="24"/>
                        <a:pt x="156" y="21"/>
                        <a:pt x="179" y="14"/>
                      </a:cubicBezTo>
                      <a:cubicBezTo>
                        <a:pt x="190" y="10"/>
                        <a:pt x="213" y="2"/>
                        <a:pt x="213" y="2"/>
                      </a:cubicBezTo>
                      <a:cubicBezTo>
                        <a:pt x="246" y="8"/>
                        <a:pt x="289" y="0"/>
                        <a:pt x="314" y="25"/>
                      </a:cubicBezTo>
                      <a:cubicBezTo>
                        <a:pt x="322" y="33"/>
                        <a:pt x="319" y="48"/>
                        <a:pt x="325" y="59"/>
                      </a:cubicBezTo>
                      <a:cubicBezTo>
                        <a:pt x="331" y="71"/>
                        <a:pt x="340" y="81"/>
                        <a:pt x="348" y="93"/>
                      </a:cubicBezTo>
                      <a:cubicBezTo>
                        <a:pt x="360" y="129"/>
                        <a:pt x="382" y="177"/>
                        <a:pt x="382" y="21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pic>
        <p:nvPicPr>
          <p:cNvPr id="12290" name="Picture 2" descr="C:\Users\jfsmi\AppData\Local\Microsoft\Windows\INetCache\IE\M21UH2YJ\pencil-sh[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70959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6220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47800" y="274638"/>
            <a:ext cx="7239000" cy="1143000"/>
          </a:xfrm>
        </p:spPr>
        <p:txBody>
          <a:bodyPr/>
          <a:lstStyle/>
          <a:p>
            <a:pPr algn="l"/>
            <a:r>
              <a:rPr lang="en-US" b="1" dirty="0">
                <a:solidFill>
                  <a:srgbClr val="C00000"/>
                </a:solidFill>
              </a:rPr>
              <a:t>Analyzing Your Results, Step 2</a:t>
            </a:r>
          </a:p>
        </p:txBody>
      </p:sp>
      <p:sp>
        <p:nvSpPr>
          <p:cNvPr id="4" name="TextBox 3"/>
          <p:cNvSpPr txBox="1"/>
          <p:nvPr/>
        </p:nvSpPr>
        <p:spPr>
          <a:xfrm>
            <a:off x="8077200" y="6458778"/>
            <a:ext cx="685800" cy="369332"/>
          </a:xfrm>
          <a:prstGeom prst="rect">
            <a:avLst/>
          </a:prstGeom>
          <a:noFill/>
        </p:spPr>
        <p:txBody>
          <a:bodyPr wrap="square" rtlCol="0">
            <a:spAutoFit/>
          </a:bodyPr>
          <a:lstStyle/>
          <a:p>
            <a:pPr algn="ctr"/>
            <a:r>
              <a:rPr lang="en-US" dirty="0">
                <a:solidFill>
                  <a:schemeClr val="bg1"/>
                </a:solidFill>
              </a:rPr>
              <a:t>B-6</a:t>
            </a:r>
          </a:p>
        </p:txBody>
      </p:sp>
      <p:pic>
        <p:nvPicPr>
          <p:cNvPr id="12290" name="Picture 2" descr="C:\Users\jfsmi\AppData\Local\Microsoft\Windows\INetCache\IE\M21UH2YJ\pencil-sh[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0695" y="4786313"/>
            <a:ext cx="627256" cy="627256"/>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1447800" y="1600200"/>
            <a:ext cx="5722938" cy="3124200"/>
            <a:chOff x="1143000" y="1600200"/>
            <a:chExt cx="5722938" cy="3124200"/>
          </a:xfrm>
        </p:grpSpPr>
        <p:sp>
          <p:nvSpPr>
            <p:cNvPr id="55" name="Line 10"/>
            <p:cNvSpPr>
              <a:spLocks noChangeShapeType="1"/>
            </p:cNvSpPr>
            <p:nvPr/>
          </p:nvSpPr>
          <p:spPr bwMode="auto">
            <a:xfrm>
              <a:off x="4532313" y="3355975"/>
              <a:ext cx="3429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Text Box 11"/>
            <p:cNvSpPr txBox="1">
              <a:spLocks noChangeArrowheads="1"/>
            </p:cNvSpPr>
            <p:nvPr/>
          </p:nvSpPr>
          <p:spPr bwMode="auto">
            <a:xfrm>
              <a:off x="4945063" y="3155950"/>
              <a:ext cx="547687" cy="450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1</a:t>
              </a:r>
            </a:p>
          </p:txBody>
        </p:sp>
        <p:sp>
          <p:nvSpPr>
            <p:cNvPr id="57" name="Text Box 12"/>
            <p:cNvSpPr txBox="1">
              <a:spLocks noChangeArrowheads="1"/>
            </p:cNvSpPr>
            <p:nvPr/>
          </p:nvSpPr>
          <p:spPr bwMode="auto">
            <a:xfrm>
              <a:off x="6316663" y="3630613"/>
              <a:ext cx="549275" cy="450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4</a:t>
              </a:r>
            </a:p>
          </p:txBody>
        </p:sp>
        <p:sp>
          <p:nvSpPr>
            <p:cNvPr id="58" name="Line 13"/>
            <p:cNvSpPr>
              <a:spLocks noChangeShapeType="1"/>
            </p:cNvSpPr>
            <p:nvPr/>
          </p:nvSpPr>
          <p:spPr bwMode="auto">
            <a:xfrm>
              <a:off x="4532313" y="3830638"/>
              <a:ext cx="17160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5"/>
            <p:cNvSpPr>
              <a:spLocks noChangeShapeType="1"/>
            </p:cNvSpPr>
            <p:nvPr/>
          </p:nvSpPr>
          <p:spPr bwMode="auto">
            <a:xfrm>
              <a:off x="4532313" y="4379913"/>
              <a:ext cx="23336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55"/>
            <p:cNvSpPr>
              <a:spLocks noChangeShapeType="1"/>
            </p:cNvSpPr>
            <p:nvPr/>
          </p:nvSpPr>
          <p:spPr bwMode="auto">
            <a:xfrm>
              <a:off x="4532313" y="2379663"/>
              <a:ext cx="23336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Text Box 66"/>
            <p:cNvSpPr txBox="1">
              <a:spLocks noChangeArrowheads="1"/>
            </p:cNvSpPr>
            <p:nvPr/>
          </p:nvSpPr>
          <p:spPr bwMode="auto">
            <a:xfrm>
              <a:off x="6302375" y="1600200"/>
              <a:ext cx="549275" cy="450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3</a:t>
              </a:r>
            </a:p>
          </p:txBody>
        </p:sp>
        <p:sp>
          <p:nvSpPr>
            <p:cNvPr id="62" name="Line 67"/>
            <p:cNvSpPr>
              <a:spLocks noChangeShapeType="1"/>
            </p:cNvSpPr>
            <p:nvPr/>
          </p:nvSpPr>
          <p:spPr bwMode="auto">
            <a:xfrm>
              <a:off x="4518025" y="1800225"/>
              <a:ext cx="17160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3" name="Group 62"/>
            <p:cNvGrpSpPr/>
            <p:nvPr/>
          </p:nvGrpSpPr>
          <p:grpSpPr>
            <a:xfrm>
              <a:off x="1143000" y="1643063"/>
              <a:ext cx="4967288" cy="3081337"/>
              <a:chOff x="1143000" y="1643063"/>
              <a:chExt cx="4967288" cy="3081337"/>
            </a:xfrm>
          </p:grpSpPr>
          <p:sp>
            <p:nvSpPr>
              <p:cNvPr id="64" name="Text Box 19"/>
              <p:cNvSpPr txBox="1">
                <a:spLocks noChangeArrowheads="1"/>
              </p:cNvSpPr>
              <p:nvPr/>
            </p:nvSpPr>
            <p:spPr bwMode="auto">
              <a:xfrm>
                <a:off x="1157288" y="3146425"/>
                <a:ext cx="493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B</a:t>
                </a:r>
                <a:endParaRPr lang="en-US" altLang="en-US" sz="2400">
                  <a:solidFill>
                    <a:schemeClr val="tx1"/>
                  </a:solidFill>
                  <a:latin typeface="Times New Roman" pitchFamily="18" charset="0"/>
                </a:endParaRPr>
              </a:p>
            </p:txBody>
          </p:sp>
          <p:sp>
            <p:nvSpPr>
              <p:cNvPr id="65" name="Text Box 20"/>
              <p:cNvSpPr txBox="1">
                <a:spLocks noChangeArrowheads="1"/>
              </p:cNvSpPr>
              <p:nvPr/>
            </p:nvSpPr>
            <p:spPr bwMode="auto">
              <a:xfrm>
                <a:off x="1157288" y="3673475"/>
                <a:ext cx="493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C</a:t>
                </a:r>
                <a:endParaRPr lang="en-US" altLang="en-US" sz="2400">
                  <a:solidFill>
                    <a:schemeClr val="tx1"/>
                  </a:solidFill>
                  <a:latin typeface="Times New Roman" pitchFamily="18" charset="0"/>
                </a:endParaRPr>
              </a:p>
            </p:txBody>
          </p:sp>
          <p:sp>
            <p:nvSpPr>
              <p:cNvPr id="66" name="Text Box 21"/>
              <p:cNvSpPr txBox="1">
                <a:spLocks noChangeArrowheads="1"/>
              </p:cNvSpPr>
              <p:nvPr/>
            </p:nvSpPr>
            <p:spPr bwMode="auto">
              <a:xfrm>
                <a:off x="1157288" y="4175125"/>
                <a:ext cx="493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D</a:t>
                </a:r>
                <a:endParaRPr lang="en-US" altLang="en-US" sz="2400">
                  <a:solidFill>
                    <a:schemeClr val="tx1"/>
                  </a:solidFill>
                  <a:latin typeface="Times New Roman" pitchFamily="18" charset="0"/>
                </a:endParaRPr>
              </a:p>
            </p:txBody>
          </p:sp>
          <p:grpSp>
            <p:nvGrpSpPr>
              <p:cNvPr id="67" name="Group 22"/>
              <p:cNvGrpSpPr>
                <a:grpSpLocks/>
              </p:cNvGrpSpPr>
              <p:nvPr/>
            </p:nvGrpSpPr>
            <p:grpSpPr bwMode="auto">
              <a:xfrm>
                <a:off x="1727200" y="3192463"/>
                <a:ext cx="2654300" cy="471487"/>
                <a:chOff x="1109" y="1950"/>
                <a:chExt cx="1857" cy="329"/>
              </a:xfrm>
            </p:grpSpPr>
            <p:grpSp>
              <p:nvGrpSpPr>
                <p:cNvPr id="111" name="Group 23"/>
                <p:cNvGrpSpPr>
                  <a:grpSpLocks/>
                </p:cNvGrpSpPr>
                <p:nvPr/>
              </p:nvGrpSpPr>
              <p:grpSpPr bwMode="auto">
                <a:xfrm>
                  <a:off x="1109" y="1950"/>
                  <a:ext cx="1857" cy="326"/>
                  <a:chOff x="1008" y="1585"/>
                  <a:chExt cx="2064" cy="363"/>
                </a:xfrm>
              </p:grpSpPr>
              <p:sp>
                <p:nvSpPr>
                  <p:cNvPr id="113" name="Text Box 24"/>
                  <p:cNvSpPr txBox="1">
                    <a:spLocks noChangeArrowheads="1"/>
                  </p:cNvSpPr>
                  <p:nvPr/>
                </p:nvSpPr>
                <p:spPr bwMode="auto">
                  <a:xfrm>
                    <a:off x="1008" y="1585"/>
                    <a:ext cx="336" cy="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114" name="Text Box 25"/>
                  <p:cNvSpPr txBox="1">
                    <a:spLocks noChangeArrowheads="1"/>
                  </p:cNvSpPr>
                  <p:nvPr/>
                </p:nvSpPr>
                <p:spPr bwMode="auto">
                  <a:xfrm>
                    <a:off x="1441" y="1585"/>
                    <a:ext cx="335" cy="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115" name="Text Box 26"/>
                  <p:cNvSpPr txBox="1">
                    <a:spLocks noChangeArrowheads="1"/>
                  </p:cNvSpPr>
                  <p:nvPr/>
                </p:nvSpPr>
                <p:spPr bwMode="auto">
                  <a:xfrm>
                    <a:off x="1872" y="1585"/>
                    <a:ext cx="337" cy="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116" name="Text Box 27"/>
                  <p:cNvSpPr txBox="1">
                    <a:spLocks noChangeArrowheads="1"/>
                  </p:cNvSpPr>
                  <p:nvPr/>
                </p:nvSpPr>
                <p:spPr bwMode="auto">
                  <a:xfrm>
                    <a:off x="2304" y="1585"/>
                    <a:ext cx="336" cy="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117" name="Text Box 28"/>
                  <p:cNvSpPr txBox="1">
                    <a:spLocks noChangeArrowheads="1"/>
                  </p:cNvSpPr>
                  <p:nvPr/>
                </p:nvSpPr>
                <p:spPr bwMode="auto">
                  <a:xfrm>
                    <a:off x="2736" y="1585"/>
                    <a:ext cx="336" cy="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112" name="Freeform 29"/>
                <p:cNvSpPr>
                  <a:spLocks/>
                </p:cNvSpPr>
                <p:nvPr/>
              </p:nvSpPr>
              <p:spPr bwMode="auto">
                <a:xfrm>
                  <a:off x="1130" y="1965"/>
                  <a:ext cx="312" cy="314"/>
                </a:xfrm>
                <a:custGeom>
                  <a:avLst/>
                  <a:gdLst>
                    <a:gd name="T0" fmla="*/ 64 w 312"/>
                    <a:gd name="T1" fmla="*/ 7 h 314"/>
                    <a:gd name="T2" fmla="*/ 199 w 312"/>
                    <a:gd name="T3" fmla="*/ 29 h 314"/>
                    <a:gd name="T4" fmla="*/ 222 w 312"/>
                    <a:gd name="T5" fmla="*/ 63 h 314"/>
                    <a:gd name="T6" fmla="*/ 256 w 312"/>
                    <a:gd name="T7" fmla="*/ 86 h 314"/>
                    <a:gd name="T8" fmla="*/ 301 w 312"/>
                    <a:gd name="T9" fmla="*/ 153 h 314"/>
                    <a:gd name="T10" fmla="*/ 154 w 312"/>
                    <a:gd name="T11" fmla="*/ 277 h 314"/>
                    <a:gd name="T12" fmla="*/ 19 w 312"/>
                    <a:gd name="T13" fmla="*/ 266 h 314"/>
                    <a:gd name="T14" fmla="*/ 19 w 312"/>
                    <a:gd name="T15" fmla="*/ 97 h 314"/>
                    <a:gd name="T16" fmla="*/ 53 w 312"/>
                    <a:gd name="T17" fmla="*/ 75 h 314"/>
                    <a:gd name="T18" fmla="*/ 256 w 312"/>
                    <a:gd name="T19" fmla="*/ 86 h 314"/>
                    <a:gd name="T20" fmla="*/ 312 w 312"/>
                    <a:gd name="T21" fmla="*/ 187 h 314"/>
                    <a:gd name="T22" fmla="*/ 132 w 312"/>
                    <a:gd name="T23" fmla="*/ 266 h 314"/>
                    <a:gd name="T24" fmla="*/ 64 w 312"/>
                    <a:gd name="T25" fmla="*/ 232 h 314"/>
                    <a:gd name="T26" fmla="*/ 42 w 312"/>
                    <a:gd name="T27" fmla="*/ 19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314">
                      <a:moveTo>
                        <a:pt x="64" y="7"/>
                      </a:moveTo>
                      <a:cubicBezTo>
                        <a:pt x="109" y="11"/>
                        <a:pt x="163" y="0"/>
                        <a:pt x="199" y="29"/>
                      </a:cubicBezTo>
                      <a:cubicBezTo>
                        <a:pt x="209" y="37"/>
                        <a:pt x="212" y="53"/>
                        <a:pt x="222" y="63"/>
                      </a:cubicBezTo>
                      <a:cubicBezTo>
                        <a:pt x="231" y="72"/>
                        <a:pt x="244" y="78"/>
                        <a:pt x="256" y="86"/>
                      </a:cubicBezTo>
                      <a:cubicBezTo>
                        <a:pt x="271" y="108"/>
                        <a:pt x="307" y="126"/>
                        <a:pt x="301" y="153"/>
                      </a:cubicBezTo>
                      <a:cubicBezTo>
                        <a:pt x="278" y="247"/>
                        <a:pt x="241" y="255"/>
                        <a:pt x="154" y="277"/>
                      </a:cubicBezTo>
                      <a:cubicBezTo>
                        <a:pt x="109" y="273"/>
                        <a:pt x="53" y="295"/>
                        <a:pt x="19" y="266"/>
                      </a:cubicBezTo>
                      <a:cubicBezTo>
                        <a:pt x="6" y="255"/>
                        <a:pt x="0" y="129"/>
                        <a:pt x="19" y="97"/>
                      </a:cubicBezTo>
                      <a:cubicBezTo>
                        <a:pt x="25" y="85"/>
                        <a:pt x="41" y="82"/>
                        <a:pt x="53" y="75"/>
                      </a:cubicBezTo>
                      <a:cubicBezTo>
                        <a:pt x="120" y="78"/>
                        <a:pt x="189" y="72"/>
                        <a:pt x="256" y="86"/>
                      </a:cubicBezTo>
                      <a:cubicBezTo>
                        <a:pt x="270" y="88"/>
                        <a:pt x="303" y="174"/>
                        <a:pt x="312" y="187"/>
                      </a:cubicBezTo>
                      <a:cubicBezTo>
                        <a:pt x="276" y="314"/>
                        <a:pt x="276" y="278"/>
                        <a:pt x="132" y="266"/>
                      </a:cubicBezTo>
                      <a:cubicBezTo>
                        <a:pt x="103" y="256"/>
                        <a:pt x="86" y="254"/>
                        <a:pt x="64" y="232"/>
                      </a:cubicBezTo>
                      <a:cubicBezTo>
                        <a:pt x="54" y="222"/>
                        <a:pt x="42" y="199"/>
                        <a:pt x="42" y="19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 name="Group 30"/>
              <p:cNvGrpSpPr>
                <a:grpSpLocks/>
              </p:cNvGrpSpPr>
              <p:nvPr/>
            </p:nvGrpSpPr>
            <p:grpSpPr bwMode="auto">
              <a:xfrm>
                <a:off x="1727200" y="3668713"/>
                <a:ext cx="2654300" cy="490537"/>
                <a:chOff x="1109" y="2283"/>
                <a:chExt cx="1857" cy="343"/>
              </a:xfrm>
            </p:grpSpPr>
            <p:grpSp>
              <p:nvGrpSpPr>
                <p:cNvPr id="104" name="Group 31"/>
                <p:cNvGrpSpPr>
                  <a:grpSpLocks/>
                </p:cNvGrpSpPr>
                <p:nvPr/>
              </p:nvGrpSpPr>
              <p:grpSpPr bwMode="auto">
                <a:xfrm>
                  <a:off x="1109" y="2298"/>
                  <a:ext cx="1857" cy="328"/>
                  <a:chOff x="1008" y="1582"/>
                  <a:chExt cx="2064" cy="365"/>
                </a:xfrm>
              </p:grpSpPr>
              <p:sp>
                <p:nvSpPr>
                  <p:cNvPr id="106" name="Text Box 32"/>
                  <p:cNvSpPr txBox="1">
                    <a:spLocks noChangeArrowheads="1"/>
                  </p:cNvSpPr>
                  <p:nvPr/>
                </p:nvSpPr>
                <p:spPr bwMode="auto">
                  <a:xfrm>
                    <a:off x="1008" y="1583"/>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107" name="Text Box 33"/>
                  <p:cNvSpPr txBox="1">
                    <a:spLocks noChangeArrowheads="1"/>
                  </p:cNvSpPr>
                  <p:nvPr/>
                </p:nvSpPr>
                <p:spPr bwMode="auto">
                  <a:xfrm>
                    <a:off x="1441" y="1583"/>
                    <a:ext cx="335"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108" name="Text Box 34"/>
                  <p:cNvSpPr txBox="1">
                    <a:spLocks noChangeArrowheads="1"/>
                  </p:cNvSpPr>
                  <p:nvPr/>
                </p:nvSpPr>
                <p:spPr bwMode="auto">
                  <a:xfrm>
                    <a:off x="1872" y="1583"/>
                    <a:ext cx="337"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109" name="Text Box 35"/>
                  <p:cNvSpPr txBox="1">
                    <a:spLocks noChangeArrowheads="1"/>
                  </p:cNvSpPr>
                  <p:nvPr/>
                </p:nvSpPr>
                <p:spPr bwMode="auto">
                  <a:xfrm>
                    <a:off x="2304" y="1583"/>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110" name="Text Box 36"/>
                  <p:cNvSpPr txBox="1">
                    <a:spLocks noChangeArrowheads="1"/>
                  </p:cNvSpPr>
                  <p:nvPr/>
                </p:nvSpPr>
                <p:spPr bwMode="auto">
                  <a:xfrm>
                    <a:off x="2736" y="1582"/>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105" name="Freeform 37"/>
                <p:cNvSpPr>
                  <a:spLocks/>
                </p:cNvSpPr>
                <p:nvPr/>
              </p:nvSpPr>
              <p:spPr bwMode="auto">
                <a:xfrm>
                  <a:off x="2260" y="2283"/>
                  <a:ext cx="343" cy="261"/>
                </a:xfrm>
                <a:custGeom>
                  <a:avLst/>
                  <a:gdLst>
                    <a:gd name="T0" fmla="*/ 72 w 343"/>
                    <a:gd name="T1" fmla="*/ 11 h 261"/>
                    <a:gd name="T2" fmla="*/ 297 w 343"/>
                    <a:gd name="T3" fmla="*/ 22 h 261"/>
                    <a:gd name="T4" fmla="*/ 275 w 343"/>
                    <a:gd name="T5" fmla="*/ 56 h 261"/>
                    <a:gd name="T6" fmla="*/ 140 w 343"/>
                    <a:gd name="T7" fmla="*/ 45 h 261"/>
                    <a:gd name="T8" fmla="*/ 16 w 343"/>
                    <a:gd name="T9" fmla="*/ 0 h 261"/>
                    <a:gd name="T10" fmla="*/ 140 w 343"/>
                    <a:gd name="T11" fmla="*/ 79 h 261"/>
                    <a:gd name="T12" fmla="*/ 196 w 343"/>
                    <a:gd name="T13" fmla="*/ 146 h 261"/>
                    <a:gd name="T14" fmla="*/ 264 w 343"/>
                    <a:gd name="T15" fmla="*/ 169 h 261"/>
                    <a:gd name="T16" fmla="*/ 297 w 343"/>
                    <a:gd name="T17" fmla="*/ 146 h 261"/>
                    <a:gd name="T18" fmla="*/ 185 w 343"/>
                    <a:gd name="T19" fmla="*/ 22 h 261"/>
                    <a:gd name="T20" fmla="*/ 140 w 343"/>
                    <a:gd name="T21" fmla="*/ 45 h 261"/>
                    <a:gd name="T22" fmla="*/ 72 w 343"/>
                    <a:gd name="T23" fmla="*/ 67 h 261"/>
                    <a:gd name="T24" fmla="*/ 241 w 343"/>
                    <a:gd name="T25" fmla="*/ 259 h 261"/>
                    <a:gd name="T26" fmla="*/ 343 w 343"/>
                    <a:gd name="T27" fmla="*/ 25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261">
                      <a:moveTo>
                        <a:pt x="72" y="11"/>
                      </a:moveTo>
                      <a:cubicBezTo>
                        <a:pt x="147" y="14"/>
                        <a:pt x="223" y="5"/>
                        <a:pt x="297" y="22"/>
                      </a:cubicBezTo>
                      <a:cubicBezTo>
                        <a:pt x="310" y="24"/>
                        <a:pt x="288" y="54"/>
                        <a:pt x="275" y="56"/>
                      </a:cubicBezTo>
                      <a:cubicBezTo>
                        <a:pt x="230" y="62"/>
                        <a:pt x="185" y="48"/>
                        <a:pt x="140" y="45"/>
                      </a:cubicBezTo>
                      <a:cubicBezTo>
                        <a:pt x="97" y="23"/>
                        <a:pt x="62" y="11"/>
                        <a:pt x="16" y="0"/>
                      </a:cubicBezTo>
                      <a:cubicBezTo>
                        <a:pt x="56" y="30"/>
                        <a:pt x="99" y="50"/>
                        <a:pt x="140" y="79"/>
                      </a:cubicBezTo>
                      <a:cubicBezTo>
                        <a:pt x="163" y="95"/>
                        <a:pt x="171" y="130"/>
                        <a:pt x="196" y="146"/>
                      </a:cubicBezTo>
                      <a:cubicBezTo>
                        <a:pt x="216" y="158"/>
                        <a:pt x="264" y="169"/>
                        <a:pt x="264" y="169"/>
                      </a:cubicBezTo>
                      <a:cubicBezTo>
                        <a:pt x="275" y="161"/>
                        <a:pt x="288" y="156"/>
                        <a:pt x="297" y="146"/>
                      </a:cubicBezTo>
                      <a:cubicBezTo>
                        <a:pt x="343" y="86"/>
                        <a:pt x="230" y="38"/>
                        <a:pt x="185" y="22"/>
                      </a:cubicBezTo>
                      <a:cubicBezTo>
                        <a:pt x="170" y="29"/>
                        <a:pt x="155" y="38"/>
                        <a:pt x="140" y="45"/>
                      </a:cubicBezTo>
                      <a:cubicBezTo>
                        <a:pt x="117" y="53"/>
                        <a:pt x="72" y="67"/>
                        <a:pt x="72" y="67"/>
                      </a:cubicBezTo>
                      <a:cubicBezTo>
                        <a:pt x="0" y="176"/>
                        <a:pt x="146" y="252"/>
                        <a:pt x="241" y="259"/>
                      </a:cubicBezTo>
                      <a:cubicBezTo>
                        <a:pt x="274" y="261"/>
                        <a:pt x="309" y="259"/>
                        <a:pt x="343" y="259"/>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 name="Group 38"/>
              <p:cNvGrpSpPr>
                <a:grpSpLocks/>
              </p:cNvGrpSpPr>
              <p:nvPr/>
            </p:nvGrpSpPr>
            <p:grpSpPr bwMode="auto">
              <a:xfrm>
                <a:off x="1727200" y="4179888"/>
                <a:ext cx="2654300" cy="482600"/>
                <a:chOff x="1109" y="2640"/>
                <a:chExt cx="1857" cy="338"/>
              </a:xfrm>
            </p:grpSpPr>
            <p:grpSp>
              <p:nvGrpSpPr>
                <p:cNvPr id="97" name="Group 39"/>
                <p:cNvGrpSpPr>
                  <a:grpSpLocks/>
                </p:cNvGrpSpPr>
                <p:nvPr/>
              </p:nvGrpSpPr>
              <p:grpSpPr bwMode="auto">
                <a:xfrm>
                  <a:off x="1109" y="2651"/>
                  <a:ext cx="1857" cy="327"/>
                  <a:chOff x="1008" y="1584"/>
                  <a:chExt cx="2064" cy="364"/>
                </a:xfrm>
              </p:grpSpPr>
              <p:sp>
                <p:nvSpPr>
                  <p:cNvPr id="99" name="Text Box 40"/>
                  <p:cNvSpPr txBox="1">
                    <a:spLocks noChangeArrowheads="1"/>
                  </p:cNvSpPr>
                  <p:nvPr/>
                </p:nvSpPr>
                <p:spPr bwMode="auto">
                  <a:xfrm>
                    <a:off x="1008"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100" name="Text Box 41"/>
                  <p:cNvSpPr txBox="1">
                    <a:spLocks noChangeArrowheads="1"/>
                  </p:cNvSpPr>
                  <p:nvPr/>
                </p:nvSpPr>
                <p:spPr bwMode="auto">
                  <a:xfrm>
                    <a:off x="1441" y="1584"/>
                    <a:ext cx="335"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101" name="Text Box 42"/>
                  <p:cNvSpPr txBox="1">
                    <a:spLocks noChangeArrowheads="1"/>
                  </p:cNvSpPr>
                  <p:nvPr/>
                </p:nvSpPr>
                <p:spPr bwMode="auto">
                  <a:xfrm>
                    <a:off x="1872" y="1584"/>
                    <a:ext cx="337"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102" name="Text Box 43"/>
                  <p:cNvSpPr txBox="1">
                    <a:spLocks noChangeArrowheads="1"/>
                  </p:cNvSpPr>
                  <p:nvPr/>
                </p:nvSpPr>
                <p:spPr bwMode="auto">
                  <a:xfrm>
                    <a:off x="2304"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103" name="Text Box 44"/>
                  <p:cNvSpPr txBox="1">
                    <a:spLocks noChangeArrowheads="1"/>
                  </p:cNvSpPr>
                  <p:nvPr/>
                </p:nvSpPr>
                <p:spPr bwMode="auto">
                  <a:xfrm>
                    <a:off x="2736"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98" name="Freeform 45"/>
                <p:cNvSpPr>
                  <a:spLocks/>
                </p:cNvSpPr>
                <p:nvPr/>
              </p:nvSpPr>
              <p:spPr bwMode="auto">
                <a:xfrm>
                  <a:off x="1488" y="2640"/>
                  <a:ext cx="395" cy="300"/>
                </a:xfrm>
                <a:custGeom>
                  <a:avLst/>
                  <a:gdLst>
                    <a:gd name="T0" fmla="*/ 45 w 395"/>
                    <a:gd name="T1" fmla="*/ 6 h 300"/>
                    <a:gd name="T2" fmla="*/ 304 w 395"/>
                    <a:gd name="T3" fmla="*/ 17 h 300"/>
                    <a:gd name="T4" fmla="*/ 158 w 395"/>
                    <a:gd name="T5" fmla="*/ 28 h 300"/>
                    <a:gd name="T6" fmla="*/ 57 w 395"/>
                    <a:gd name="T7" fmla="*/ 40 h 300"/>
                    <a:gd name="T8" fmla="*/ 248 w 395"/>
                    <a:gd name="T9" fmla="*/ 130 h 300"/>
                    <a:gd name="T10" fmla="*/ 316 w 395"/>
                    <a:gd name="T11" fmla="*/ 152 h 300"/>
                    <a:gd name="T12" fmla="*/ 395 w 395"/>
                    <a:gd name="T13" fmla="*/ 265 h 300"/>
                    <a:gd name="T14" fmla="*/ 102 w 395"/>
                    <a:gd name="T15" fmla="*/ 276 h 300"/>
                    <a:gd name="T16" fmla="*/ 23 w 395"/>
                    <a:gd name="T17" fmla="*/ 186 h 300"/>
                    <a:gd name="T18" fmla="*/ 34 w 395"/>
                    <a:gd name="T19" fmla="*/ 51 h 300"/>
                    <a:gd name="T20" fmla="*/ 147 w 395"/>
                    <a:gd name="T21" fmla="*/ 51 h 300"/>
                    <a:gd name="T22" fmla="*/ 192 w 395"/>
                    <a:gd name="T23" fmla="*/ 119 h 300"/>
                    <a:gd name="T24" fmla="*/ 79 w 395"/>
                    <a:gd name="T25" fmla="*/ 175 h 300"/>
                    <a:gd name="T26" fmla="*/ 0 w 395"/>
                    <a:gd name="T27" fmla="*/ 18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00">
                      <a:moveTo>
                        <a:pt x="45" y="6"/>
                      </a:moveTo>
                      <a:cubicBezTo>
                        <a:pt x="131" y="9"/>
                        <a:pt x="219" y="0"/>
                        <a:pt x="304" y="17"/>
                      </a:cubicBezTo>
                      <a:cubicBezTo>
                        <a:pt x="351" y="26"/>
                        <a:pt x="206" y="23"/>
                        <a:pt x="158" y="28"/>
                      </a:cubicBezTo>
                      <a:cubicBezTo>
                        <a:pt x="124" y="31"/>
                        <a:pt x="90" y="36"/>
                        <a:pt x="57" y="40"/>
                      </a:cubicBezTo>
                      <a:cubicBezTo>
                        <a:pt x="119" y="71"/>
                        <a:pt x="183" y="104"/>
                        <a:pt x="248" y="130"/>
                      </a:cubicBezTo>
                      <a:cubicBezTo>
                        <a:pt x="270" y="138"/>
                        <a:pt x="316" y="152"/>
                        <a:pt x="316" y="152"/>
                      </a:cubicBezTo>
                      <a:cubicBezTo>
                        <a:pt x="345" y="190"/>
                        <a:pt x="378" y="219"/>
                        <a:pt x="395" y="265"/>
                      </a:cubicBezTo>
                      <a:cubicBezTo>
                        <a:pt x="286" y="300"/>
                        <a:pt x="235" y="283"/>
                        <a:pt x="102" y="276"/>
                      </a:cubicBezTo>
                      <a:cubicBezTo>
                        <a:pt x="21" y="222"/>
                        <a:pt x="40" y="257"/>
                        <a:pt x="23" y="186"/>
                      </a:cubicBezTo>
                      <a:cubicBezTo>
                        <a:pt x="26" y="141"/>
                        <a:pt x="21" y="94"/>
                        <a:pt x="34" y="51"/>
                      </a:cubicBezTo>
                      <a:cubicBezTo>
                        <a:pt x="47" y="2"/>
                        <a:pt x="122" y="42"/>
                        <a:pt x="147" y="51"/>
                      </a:cubicBezTo>
                      <a:cubicBezTo>
                        <a:pt x="154" y="58"/>
                        <a:pt x="201" y="95"/>
                        <a:pt x="192" y="119"/>
                      </a:cubicBezTo>
                      <a:cubicBezTo>
                        <a:pt x="188" y="126"/>
                        <a:pt x="85" y="173"/>
                        <a:pt x="79" y="175"/>
                      </a:cubicBezTo>
                      <a:cubicBezTo>
                        <a:pt x="53" y="182"/>
                        <a:pt x="0" y="186"/>
                        <a:pt x="0" y="18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 name="Group 53"/>
              <p:cNvGrpSpPr>
                <a:grpSpLocks/>
              </p:cNvGrpSpPr>
              <p:nvPr/>
            </p:nvGrpSpPr>
            <p:grpSpPr bwMode="auto">
              <a:xfrm>
                <a:off x="1157288" y="2670175"/>
                <a:ext cx="4953000" cy="549275"/>
                <a:chOff x="710" y="1344"/>
                <a:chExt cx="3466" cy="384"/>
              </a:xfrm>
            </p:grpSpPr>
            <p:sp>
              <p:nvSpPr>
                <p:cNvPr id="87" name="Text Box 8"/>
                <p:cNvSpPr txBox="1">
                  <a:spLocks noChangeArrowheads="1"/>
                </p:cNvSpPr>
                <p:nvPr/>
              </p:nvSpPr>
              <p:spPr bwMode="auto">
                <a:xfrm>
                  <a:off x="3790" y="1350"/>
                  <a:ext cx="386" cy="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4</a:t>
                  </a:r>
                </a:p>
              </p:txBody>
            </p:sp>
            <p:sp>
              <p:nvSpPr>
                <p:cNvPr id="88" name="Line 9"/>
                <p:cNvSpPr>
                  <a:spLocks noChangeShapeType="1"/>
                </p:cNvSpPr>
                <p:nvPr/>
              </p:nvSpPr>
              <p:spPr bwMode="auto">
                <a:xfrm>
                  <a:off x="3072" y="1488"/>
                  <a:ext cx="62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Text Box 18"/>
                <p:cNvSpPr txBox="1">
                  <a:spLocks noChangeArrowheads="1"/>
                </p:cNvSpPr>
                <p:nvPr/>
              </p:nvSpPr>
              <p:spPr bwMode="auto">
                <a:xfrm>
                  <a:off x="710" y="1344"/>
                  <a:ext cx="34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a:solidFill>
                        <a:schemeClr val="tx1"/>
                      </a:solidFill>
                      <a:latin typeface="Arial" pitchFamily="34" charset="0"/>
                    </a:rPr>
                    <a:t>A</a:t>
                  </a:r>
                  <a:endParaRPr lang="en-US" altLang="en-US" sz="2400">
                    <a:solidFill>
                      <a:schemeClr val="tx1"/>
                    </a:solidFill>
                    <a:latin typeface="Times New Roman" pitchFamily="18" charset="0"/>
                  </a:endParaRPr>
                </a:p>
              </p:txBody>
            </p:sp>
            <p:grpSp>
              <p:nvGrpSpPr>
                <p:cNvPr id="90" name="Group 46"/>
                <p:cNvGrpSpPr>
                  <a:grpSpLocks/>
                </p:cNvGrpSpPr>
                <p:nvPr/>
              </p:nvGrpSpPr>
              <p:grpSpPr bwMode="auto">
                <a:xfrm>
                  <a:off x="1109" y="1360"/>
                  <a:ext cx="1857" cy="326"/>
                  <a:chOff x="1109" y="1600"/>
                  <a:chExt cx="1857" cy="326"/>
                </a:xfrm>
              </p:grpSpPr>
              <p:sp>
                <p:nvSpPr>
                  <p:cNvPr id="91" name="Text Box 47"/>
                  <p:cNvSpPr txBox="1">
                    <a:spLocks noChangeArrowheads="1"/>
                  </p:cNvSpPr>
                  <p:nvPr/>
                </p:nvSpPr>
                <p:spPr bwMode="auto">
                  <a:xfrm>
                    <a:off x="1109" y="1600"/>
                    <a:ext cx="302" cy="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92" name="Text Box 48"/>
                  <p:cNvSpPr txBox="1">
                    <a:spLocks noChangeArrowheads="1"/>
                  </p:cNvSpPr>
                  <p:nvPr/>
                </p:nvSpPr>
                <p:spPr bwMode="auto">
                  <a:xfrm>
                    <a:off x="1499" y="1600"/>
                    <a:ext cx="301" cy="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93" name="Text Box 49"/>
                  <p:cNvSpPr txBox="1">
                    <a:spLocks noChangeArrowheads="1"/>
                  </p:cNvSpPr>
                  <p:nvPr/>
                </p:nvSpPr>
                <p:spPr bwMode="auto">
                  <a:xfrm>
                    <a:off x="1886" y="1600"/>
                    <a:ext cx="304" cy="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94" name="Text Box 50"/>
                  <p:cNvSpPr txBox="1">
                    <a:spLocks noChangeArrowheads="1"/>
                  </p:cNvSpPr>
                  <p:nvPr/>
                </p:nvSpPr>
                <p:spPr bwMode="auto">
                  <a:xfrm>
                    <a:off x="2275" y="1600"/>
                    <a:ext cx="302" cy="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95" name="Text Box 51"/>
                  <p:cNvSpPr txBox="1">
                    <a:spLocks noChangeArrowheads="1"/>
                  </p:cNvSpPr>
                  <p:nvPr/>
                </p:nvSpPr>
                <p:spPr bwMode="auto">
                  <a:xfrm>
                    <a:off x="2664" y="1600"/>
                    <a:ext cx="302" cy="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sp>
                <p:nvSpPr>
                  <p:cNvPr id="96" name="Freeform 52"/>
                  <p:cNvSpPr>
                    <a:spLocks/>
                  </p:cNvSpPr>
                  <p:nvPr/>
                </p:nvSpPr>
                <p:spPr bwMode="auto">
                  <a:xfrm>
                    <a:off x="2221" y="1609"/>
                    <a:ext cx="382" cy="297"/>
                  </a:xfrm>
                  <a:custGeom>
                    <a:avLst/>
                    <a:gdLst>
                      <a:gd name="T0" fmla="*/ 303 w 382"/>
                      <a:gd name="T1" fmla="*/ 149 h 297"/>
                      <a:gd name="T2" fmla="*/ 201 w 382"/>
                      <a:gd name="T3" fmla="*/ 284 h 297"/>
                      <a:gd name="T4" fmla="*/ 89 w 382"/>
                      <a:gd name="T5" fmla="*/ 273 h 297"/>
                      <a:gd name="T6" fmla="*/ 55 w 382"/>
                      <a:gd name="T7" fmla="*/ 228 h 297"/>
                      <a:gd name="T8" fmla="*/ 21 w 382"/>
                      <a:gd name="T9" fmla="*/ 194 h 297"/>
                      <a:gd name="T10" fmla="*/ 55 w 382"/>
                      <a:gd name="T11" fmla="*/ 93 h 297"/>
                      <a:gd name="T12" fmla="*/ 156 w 382"/>
                      <a:gd name="T13" fmla="*/ 36 h 297"/>
                      <a:gd name="T14" fmla="*/ 303 w 382"/>
                      <a:gd name="T15" fmla="*/ 126 h 297"/>
                      <a:gd name="T16" fmla="*/ 291 w 382"/>
                      <a:gd name="T17" fmla="*/ 216 h 297"/>
                      <a:gd name="T18" fmla="*/ 201 w 382"/>
                      <a:gd name="T19" fmla="*/ 284 h 297"/>
                      <a:gd name="T20" fmla="*/ 44 w 382"/>
                      <a:gd name="T21" fmla="*/ 228 h 297"/>
                      <a:gd name="T22" fmla="*/ 111 w 382"/>
                      <a:gd name="T23" fmla="*/ 36 h 297"/>
                      <a:gd name="T24" fmla="*/ 179 w 382"/>
                      <a:gd name="T25" fmla="*/ 14 h 297"/>
                      <a:gd name="T26" fmla="*/ 213 w 382"/>
                      <a:gd name="T27" fmla="*/ 2 h 297"/>
                      <a:gd name="T28" fmla="*/ 314 w 382"/>
                      <a:gd name="T29" fmla="*/ 25 h 297"/>
                      <a:gd name="T30" fmla="*/ 325 w 382"/>
                      <a:gd name="T31" fmla="*/ 59 h 297"/>
                      <a:gd name="T32" fmla="*/ 348 w 382"/>
                      <a:gd name="T33" fmla="*/ 93 h 297"/>
                      <a:gd name="T34" fmla="*/ 382 w 382"/>
                      <a:gd name="T35" fmla="*/ 2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297">
                        <a:moveTo>
                          <a:pt x="303" y="149"/>
                        </a:moveTo>
                        <a:cubicBezTo>
                          <a:pt x="269" y="279"/>
                          <a:pt x="290" y="216"/>
                          <a:pt x="201" y="284"/>
                        </a:cubicBezTo>
                        <a:cubicBezTo>
                          <a:pt x="163" y="280"/>
                          <a:pt x="124" y="286"/>
                          <a:pt x="89" y="273"/>
                        </a:cubicBezTo>
                        <a:cubicBezTo>
                          <a:pt x="71" y="266"/>
                          <a:pt x="67" y="242"/>
                          <a:pt x="55" y="228"/>
                        </a:cubicBezTo>
                        <a:cubicBezTo>
                          <a:pt x="44" y="215"/>
                          <a:pt x="32" y="205"/>
                          <a:pt x="21" y="194"/>
                        </a:cubicBezTo>
                        <a:cubicBezTo>
                          <a:pt x="0" y="130"/>
                          <a:pt x="8" y="131"/>
                          <a:pt x="55" y="93"/>
                        </a:cubicBezTo>
                        <a:cubicBezTo>
                          <a:pt x="99" y="56"/>
                          <a:pt x="101" y="53"/>
                          <a:pt x="156" y="36"/>
                        </a:cubicBezTo>
                        <a:cubicBezTo>
                          <a:pt x="242" y="58"/>
                          <a:pt x="256" y="59"/>
                          <a:pt x="303" y="126"/>
                        </a:cubicBezTo>
                        <a:cubicBezTo>
                          <a:pt x="312" y="166"/>
                          <a:pt x="326" y="180"/>
                          <a:pt x="291" y="216"/>
                        </a:cubicBezTo>
                        <a:cubicBezTo>
                          <a:pt x="264" y="242"/>
                          <a:pt x="201" y="284"/>
                          <a:pt x="201" y="284"/>
                        </a:cubicBezTo>
                        <a:cubicBezTo>
                          <a:pt x="127" y="276"/>
                          <a:pt x="66" y="297"/>
                          <a:pt x="44" y="228"/>
                        </a:cubicBezTo>
                        <a:cubicBezTo>
                          <a:pt x="49" y="161"/>
                          <a:pt x="39" y="74"/>
                          <a:pt x="111" y="36"/>
                        </a:cubicBezTo>
                        <a:cubicBezTo>
                          <a:pt x="131" y="24"/>
                          <a:pt x="156" y="21"/>
                          <a:pt x="179" y="14"/>
                        </a:cubicBezTo>
                        <a:cubicBezTo>
                          <a:pt x="190" y="10"/>
                          <a:pt x="213" y="2"/>
                          <a:pt x="213" y="2"/>
                        </a:cubicBezTo>
                        <a:cubicBezTo>
                          <a:pt x="246" y="8"/>
                          <a:pt x="289" y="0"/>
                          <a:pt x="314" y="25"/>
                        </a:cubicBezTo>
                        <a:cubicBezTo>
                          <a:pt x="322" y="33"/>
                          <a:pt x="319" y="48"/>
                          <a:pt x="325" y="59"/>
                        </a:cubicBezTo>
                        <a:cubicBezTo>
                          <a:pt x="331" y="71"/>
                          <a:pt x="340" y="81"/>
                          <a:pt x="348" y="93"/>
                        </a:cubicBezTo>
                        <a:cubicBezTo>
                          <a:pt x="360" y="129"/>
                          <a:pt x="382" y="177"/>
                          <a:pt x="382" y="21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1" name="Text Box 56"/>
              <p:cNvSpPr txBox="1">
                <a:spLocks noChangeArrowheads="1"/>
              </p:cNvSpPr>
              <p:nvPr/>
            </p:nvSpPr>
            <p:spPr bwMode="auto">
              <a:xfrm>
                <a:off x="1157288" y="2174875"/>
                <a:ext cx="493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dirty="0">
                    <a:solidFill>
                      <a:schemeClr val="tx1"/>
                    </a:solidFill>
                    <a:latin typeface="Arial" pitchFamily="34" charset="0"/>
                  </a:rPr>
                  <a:t>D</a:t>
                </a:r>
                <a:endParaRPr lang="en-US" altLang="en-US" sz="2400" dirty="0">
                  <a:solidFill>
                    <a:schemeClr val="tx1"/>
                  </a:solidFill>
                  <a:latin typeface="Times New Roman" pitchFamily="18" charset="0"/>
                </a:endParaRPr>
              </a:p>
            </p:txBody>
          </p:sp>
          <p:grpSp>
            <p:nvGrpSpPr>
              <p:cNvPr id="72" name="Group 57"/>
              <p:cNvGrpSpPr>
                <a:grpSpLocks/>
              </p:cNvGrpSpPr>
              <p:nvPr/>
            </p:nvGrpSpPr>
            <p:grpSpPr bwMode="auto">
              <a:xfrm>
                <a:off x="1727200" y="2179638"/>
                <a:ext cx="2654300" cy="482600"/>
                <a:chOff x="1109" y="2640"/>
                <a:chExt cx="1857" cy="338"/>
              </a:xfrm>
            </p:grpSpPr>
            <p:grpSp>
              <p:nvGrpSpPr>
                <p:cNvPr id="80" name="Group 58"/>
                <p:cNvGrpSpPr>
                  <a:grpSpLocks/>
                </p:cNvGrpSpPr>
                <p:nvPr/>
              </p:nvGrpSpPr>
              <p:grpSpPr bwMode="auto">
                <a:xfrm>
                  <a:off x="1109" y="2651"/>
                  <a:ext cx="1857" cy="327"/>
                  <a:chOff x="1008" y="1584"/>
                  <a:chExt cx="2064" cy="364"/>
                </a:xfrm>
              </p:grpSpPr>
              <p:sp>
                <p:nvSpPr>
                  <p:cNvPr id="82" name="Text Box 59"/>
                  <p:cNvSpPr txBox="1">
                    <a:spLocks noChangeArrowheads="1"/>
                  </p:cNvSpPr>
                  <p:nvPr/>
                </p:nvSpPr>
                <p:spPr bwMode="auto">
                  <a:xfrm>
                    <a:off x="1008"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83" name="Text Box 60"/>
                  <p:cNvSpPr txBox="1">
                    <a:spLocks noChangeArrowheads="1"/>
                  </p:cNvSpPr>
                  <p:nvPr/>
                </p:nvSpPr>
                <p:spPr bwMode="auto">
                  <a:xfrm>
                    <a:off x="1441" y="1584"/>
                    <a:ext cx="335"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84" name="Text Box 61"/>
                  <p:cNvSpPr txBox="1">
                    <a:spLocks noChangeArrowheads="1"/>
                  </p:cNvSpPr>
                  <p:nvPr/>
                </p:nvSpPr>
                <p:spPr bwMode="auto">
                  <a:xfrm>
                    <a:off x="1872" y="1584"/>
                    <a:ext cx="337"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85" name="Text Box 62"/>
                  <p:cNvSpPr txBox="1">
                    <a:spLocks noChangeArrowheads="1"/>
                  </p:cNvSpPr>
                  <p:nvPr/>
                </p:nvSpPr>
                <p:spPr bwMode="auto">
                  <a:xfrm>
                    <a:off x="2304"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86" name="Text Box 63"/>
                  <p:cNvSpPr txBox="1">
                    <a:spLocks noChangeArrowheads="1"/>
                  </p:cNvSpPr>
                  <p:nvPr/>
                </p:nvSpPr>
                <p:spPr bwMode="auto">
                  <a:xfrm>
                    <a:off x="2736" y="1584"/>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sp>
              <p:nvSpPr>
                <p:cNvPr id="81" name="Freeform 64"/>
                <p:cNvSpPr>
                  <a:spLocks/>
                </p:cNvSpPr>
                <p:nvPr/>
              </p:nvSpPr>
              <p:spPr bwMode="auto">
                <a:xfrm>
                  <a:off x="1488" y="2640"/>
                  <a:ext cx="395" cy="300"/>
                </a:xfrm>
                <a:custGeom>
                  <a:avLst/>
                  <a:gdLst>
                    <a:gd name="T0" fmla="*/ 45 w 395"/>
                    <a:gd name="T1" fmla="*/ 6 h 300"/>
                    <a:gd name="T2" fmla="*/ 304 w 395"/>
                    <a:gd name="T3" fmla="*/ 17 h 300"/>
                    <a:gd name="T4" fmla="*/ 158 w 395"/>
                    <a:gd name="T5" fmla="*/ 28 h 300"/>
                    <a:gd name="T6" fmla="*/ 57 w 395"/>
                    <a:gd name="T7" fmla="*/ 40 h 300"/>
                    <a:gd name="T8" fmla="*/ 248 w 395"/>
                    <a:gd name="T9" fmla="*/ 130 h 300"/>
                    <a:gd name="T10" fmla="*/ 316 w 395"/>
                    <a:gd name="T11" fmla="*/ 152 h 300"/>
                    <a:gd name="T12" fmla="*/ 395 w 395"/>
                    <a:gd name="T13" fmla="*/ 265 h 300"/>
                    <a:gd name="T14" fmla="*/ 102 w 395"/>
                    <a:gd name="T15" fmla="*/ 276 h 300"/>
                    <a:gd name="T16" fmla="*/ 23 w 395"/>
                    <a:gd name="T17" fmla="*/ 186 h 300"/>
                    <a:gd name="T18" fmla="*/ 34 w 395"/>
                    <a:gd name="T19" fmla="*/ 51 h 300"/>
                    <a:gd name="T20" fmla="*/ 147 w 395"/>
                    <a:gd name="T21" fmla="*/ 51 h 300"/>
                    <a:gd name="T22" fmla="*/ 192 w 395"/>
                    <a:gd name="T23" fmla="*/ 119 h 300"/>
                    <a:gd name="T24" fmla="*/ 79 w 395"/>
                    <a:gd name="T25" fmla="*/ 175 h 300"/>
                    <a:gd name="T26" fmla="*/ 0 w 395"/>
                    <a:gd name="T27" fmla="*/ 18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00">
                      <a:moveTo>
                        <a:pt x="45" y="6"/>
                      </a:moveTo>
                      <a:cubicBezTo>
                        <a:pt x="131" y="9"/>
                        <a:pt x="219" y="0"/>
                        <a:pt x="304" y="17"/>
                      </a:cubicBezTo>
                      <a:cubicBezTo>
                        <a:pt x="351" y="26"/>
                        <a:pt x="206" y="23"/>
                        <a:pt x="158" y="28"/>
                      </a:cubicBezTo>
                      <a:cubicBezTo>
                        <a:pt x="124" y="31"/>
                        <a:pt x="90" y="36"/>
                        <a:pt x="57" y="40"/>
                      </a:cubicBezTo>
                      <a:cubicBezTo>
                        <a:pt x="119" y="71"/>
                        <a:pt x="183" y="104"/>
                        <a:pt x="248" y="130"/>
                      </a:cubicBezTo>
                      <a:cubicBezTo>
                        <a:pt x="270" y="138"/>
                        <a:pt x="316" y="152"/>
                        <a:pt x="316" y="152"/>
                      </a:cubicBezTo>
                      <a:cubicBezTo>
                        <a:pt x="345" y="190"/>
                        <a:pt x="378" y="219"/>
                        <a:pt x="395" y="265"/>
                      </a:cubicBezTo>
                      <a:cubicBezTo>
                        <a:pt x="286" y="300"/>
                        <a:pt x="235" y="283"/>
                        <a:pt x="102" y="276"/>
                      </a:cubicBezTo>
                      <a:cubicBezTo>
                        <a:pt x="21" y="222"/>
                        <a:pt x="40" y="257"/>
                        <a:pt x="23" y="186"/>
                      </a:cubicBezTo>
                      <a:cubicBezTo>
                        <a:pt x="26" y="141"/>
                        <a:pt x="21" y="94"/>
                        <a:pt x="34" y="51"/>
                      </a:cubicBezTo>
                      <a:cubicBezTo>
                        <a:pt x="47" y="2"/>
                        <a:pt x="122" y="42"/>
                        <a:pt x="147" y="51"/>
                      </a:cubicBezTo>
                      <a:cubicBezTo>
                        <a:pt x="154" y="58"/>
                        <a:pt x="201" y="95"/>
                        <a:pt x="192" y="119"/>
                      </a:cubicBezTo>
                      <a:cubicBezTo>
                        <a:pt x="188" y="126"/>
                        <a:pt x="85" y="173"/>
                        <a:pt x="79" y="175"/>
                      </a:cubicBezTo>
                      <a:cubicBezTo>
                        <a:pt x="53" y="182"/>
                        <a:pt x="0" y="186"/>
                        <a:pt x="0" y="18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 name="Text Box 68"/>
              <p:cNvSpPr txBox="1">
                <a:spLocks noChangeArrowheads="1"/>
              </p:cNvSpPr>
              <p:nvPr/>
            </p:nvSpPr>
            <p:spPr bwMode="auto">
              <a:xfrm>
                <a:off x="1143000" y="1643063"/>
                <a:ext cx="49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1" dirty="0">
                    <a:solidFill>
                      <a:schemeClr val="tx1"/>
                    </a:solidFill>
                    <a:latin typeface="Arial" pitchFamily="34" charset="0"/>
                  </a:rPr>
                  <a:t>C</a:t>
                </a:r>
                <a:endParaRPr lang="en-US" altLang="en-US" sz="2400" dirty="0">
                  <a:solidFill>
                    <a:schemeClr val="tx1"/>
                  </a:solidFill>
                  <a:latin typeface="Times New Roman" pitchFamily="18" charset="0"/>
                </a:endParaRPr>
              </a:p>
            </p:txBody>
          </p:sp>
          <p:grpSp>
            <p:nvGrpSpPr>
              <p:cNvPr id="74" name="Group 70"/>
              <p:cNvGrpSpPr>
                <a:grpSpLocks/>
              </p:cNvGrpSpPr>
              <p:nvPr/>
            </p:nvGrpSpPr>
            <p:grpSpPr bwMode="auto">
              <a:xfrm>
                <a:off x="1712913" y="1660525"/>
                <a:ext cx="2654300" cy="468313"/>
                <a:chOff x="1008" y="1582"/>
                <a:chExt cx="2064" cy="365"/>
              </a:xfrm>
            </p:grpSpPr>
            <p:sp>
              <p:nvSpPr>
                <p:cNvPr id="75" name="Text Box 71"/>
                <p:cNvSpPr txBox="1">
                  <a:spLocks noChangeArrowheads="1"/>
                </p:cNvSpPr>
                <p:nvPr/>
              </p:nvSpPr>
              <p:spPr bwMode="auto">
                <a:xfrm>
                  <a:off x="1008" y="1583"/>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1</a:t>
                  </a:r>
                </a:p>
              </p:txBody>
            </p:sp>
            <p:sp>
              <p:nvSpPr>
                <p:cNvPr id="76" name="Text Box 72"/>
                <p:cNvSpPr txBox="1">
                  <a:spLocks noChangeArrowheads="1"/>
                </p:cNvSpPr>
                <p:nvPr/>
              </p:nvSpPr>
              <p:spPr bwMode="auto">
                <a:xfrm>
                  <a:off x="1441" y="1583"/>
                  <a:ext cx="335"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2</a:t>
                  </a:r>
                </a:p>
              </p:txBody>
            </p:sp>
            <p:sp>
              <p:nvSpPr>
                <p:cNvPr id="77" name="Text Box 73"/>
                <p:cNvSpPr txBox="1">
                  <a:spLocks noChangeArrowheads="1"/>
                </p:cNvSpPr>
                <p:nvPr/>
              </p:nvSpPr>
              <p:spPr bwMode="auto">
                <a:xfrm>
                  <a:off x="1872" y="1583"/>
                  <a:ext cx="337"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3</a:t>
                  </a:r>
                </a:p>
              </p:txBody>
            </p:sp>
            <p:sp>
              <p:nvSpPr>
                <p:cNvPr id="78" name="Text Box 74"/>
                <p:cNvSpPr txBox="1">
                  <a:spLocks noChangeArrowheads="1"/>
                </p:cNvSpPr>
                <p:nvPr/>
              </p:nvSpPr>
              <p:spPr bwMode="auto">
                <a:xfrm>
                  <a:off x="2304" y="1583"/>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4</a:t>
                  </a:r>
                </a:p>
              </p:txBody>
            </p:sp>
            <p:sp>
              <p:nvSpPr>
                <p:cNvPr id="79" name="Text Box 75"/>
                <p:cNvSpPr txBox="1">
                  <a:spLocks noChangeArrowheads="1"/>
                </p:cNvSpPr>
                <p:nvPr/>
              </p:nvSpPr>
              <p:spPr bwMode="auto">
                <a:xfrm>
                  <a:off x="2736" y="1582"/>
                  <a:ext cx="33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latin typeface="Arial" pitchFamily="34" charset="0"/>
                    </a:rPr>
                    <a:t>5</a:t>
                  </a:r>
                </a:p>
              </p:txBody>
            </p:sp>
          </p:grpSp>
        </p:grpSp>
      </p:grpSp>
      <p:grpSp>
        <p:nvGrpSpPr>
          <p:cNvPr id="118" name="Group 117"/>
          <p:cNvGrpSpPr/>
          <p:nvPr/>
        </p:nvGrpSpPr>
        <p:grpSpPr>
          <a:xfrm>
            <a:off x="2133600" y="1263650"/>
            <a:ext cx="6096000" cy="4787900"/>
            <a:chOff x="1828800" y="1263650"/>
            <a:chExt cx="6096000" cy="4787900"/>
          </a:xfrm>
        </p:grpSpPr>
        <p:sp>
          <p:nvSpPr>
            <p:cNvPr id="119" name="Text Box 14"/>
            <p:cNvSpPr txBox="1">
              <a:spLocks noChangeArrowheads="1"/>
            </p:cNvSpPr>
            <p:nvPr/>
          </p:nvSpPr>
          <p:spPr bwMode="auto">
            <a:xfrm>
              <a:off x="7070725" y="4179888"/>
              <a:ext cx="549275" cy="450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2</a:t>
              </a:r>
            </a:p>
          </p:txBody>
        </p:sp>
        <p:sp>
          <p:nvSpPr>
            <p:cNvPr id="120" name="Text Box 54"/>
            <p:cNvSpPr txBox="1">
              <a:spLocks noChangeArrowheads="1"/>
            </p:cNvSpPr>
            <p:nvPr/>
          </p:nvSpPr>
          <p:spPr bwMode="auto">
            <a:xfrm>
              <a:off x="7070725" y="2179638"/>
              <a:ext cx="549275" cy="450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a:solidFill>
                    <a:schemeClr val="tx1"/>
                  </a:solidFill>
                  <a:latin typeface="Textile" charset="0"/>
                </a:rPr>
                <a:t>2</a:t>
              </a:r>
            </a:p>
          </p:txBody>
        </p:sp>
        <p:sp>
          <p:nvSpPr>
            <p:cNvPr id="121" name="Text Box 79"/>
            <p:cNvSpPr txBox="1">
              <a:spLocks noChangeArrowheads="1"/>
            </p:cNvSpPr>
            <p:nvPr/>
          </p:nvSpPr>
          <p:spPr bwMode="auto">
            <a:xfrm>
              <a:off x="6553200" y="5472113"/>
              <a:ext cx="533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chemeClr val="tx1"/>
                  </a:solidFill>
                  <a:latin typeface="Arial" pitchFamily="34" charset="0"/>
                </a:rPr>
                <a:t>D</a:t>
              </a:r>
              <a:endParaRPr lang="en-US" altLang="en-US" sz="2400">
                <a:solidFill>
                  <a:schemeClr val="tx1"/>
                </a:solidFill>
                <a:latin typeface="Times New Roman" pitchFamily="18" charset="0"/>
              </a:endParaRPr>
            </a:p>
          </p:txBody>
        </p:sp>
        <p:sp>
          <p:nvSpPr>
            <p:cNvPr id="122" name="Text Box 81"/>
            <p:cNvSpPr txBox="1">
              <a:spLocks noChangeArrowheads="1"/>
            </p:cNvSpPr>
            <p:nvPr/>
          </p:nvSpPr>
          <p:spPr bwMode="auto">
            <a:xfrm>
              <a:off x="7010400" y="5441950"/>
              <a:ext cx="685800" cy="588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a:solidFill>
                  <a:schemeClr val="tx1"/>
                </a:solidFill>
                <a:latin typeface="Times New Roman" pitchFamily="18" charset="0"/>
              </a:endParaRPr>
            </a:p>
          </p:txBody>
        </p:sp>
        <p:sp>
          <p:nvSpPr>
            <p:cNvPr id="123" name="Text Box 83"/>
            <p:cNvSpPr txBox="1">
              <a:spLocks noChangeArrowheads="1"/>
            </p:cNvSpPr>
            <p:nvPr/>
          </p:nvSpPr>
          <p:spPr bwMode="auto">
            <a:xfrm>
              <a:off x="7391400" y="297180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dirty="0">
                  <a:solidFill>
                    <a:srgbClr val="0070C0"/>
                  </a:solidFill>
                  <a:latin typeface="Arial" pitchFamily="34" charset="0"/>
                </a:rPr>
                <a:t>+</a:t>
              </a:r>
              <a:endParaRPr lang="en-US" altLang="en-US" sz="2400" dirty="0">
                <a:solidFill>
                  <a:srgbClr val="0070C0"/>
                </a:solidFill>
                <a:latin typeface="Times New Roman" pitchFamily="18" charset="0"/>
              </a:endParaRPr>
            </a:p>
          </p:txBody>
        </p:sp>
        <p:sp>
          <p:nvSpPr>
            <p:cNvPr id="124" name="Text Box 84"/>
            <p:cNvSpPr txBox="1">
              <a:spLocks noChangeArrowheads="1"/>
            </p:cNvSpPr>
            <p:nvPr/>
          </p:nvSpPr>
          <p:spPr bwMode="auto">
            <a:xfrm>
              <a:off x="7391400" y="46926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dirty="0">
                  <a:solidFill>
                    <a:srgbClr val="0070C0"/>
                  </a:solidFill>
                  <a:latin typeface="Arial" pitchFamily="34" charset="0"/>
                </a:rPr>
                <a:t>=</a:t>
              </a:r>
              <a:endParaRPr lang="en-US" altLang="en-US" sz="2400" dirty="0">
                <a:solidFill>
                  <a:srgbClr val="0070C0"/>
                </a:solidFill>
                <a:latin typeface="Times New Roman" pitchFamily="18" charset="0"/>
              </a:endParaRPr>
            </a:p>
          </p:txBody>
        </p:sp>
        <p:sp>
          <p:nvSpPr>
            <p:cNvPr id="125" name="Text Box 85"/>
            <p:cNvSpPr txBox="1">
              <a:spLocks noChangeArrowheads="1"/>
            </p:cNvSpPr>
            <p:nvPr/>
          </p:nvSpPr>
          <p:spPr bwMode="auto">
            <a:xfrm>
              <a:off x="7315200" y="12636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dirty="0">
                  <a:solidFill>
                    <a:srgbClr val="0070C0"/>
                  </a:solidFill>
                  <a:latin typeface="Arial" pitchFamily="34" charset="0"/>
                </a:rPr>
                <a:t>+</a:t>
              </a:r>
              <a:endParaRPr lang="en-US" altLang="en-US" sz="2400" dirty="0">
                <a:solidFill>
                  <a:srgbClr val="0070C0"/>
                </a:solidFill>
                <a:latin typeface="Times New Roman" pitchFamily="18" charset="0"/>
              </a:endParaRPr>
            </a:p>
          </p:txBody>
        </p:sp>
        <p:sp>
          <p:nvSpPr>
            <p:cNvPr id="126" name="Text Box 87"/>
            <p:cNvSpPr txBox="1">
              <a:spLocks noChangeArrowheads="1"/>
            </p:cNvSpPr>
            <p:nvPr/>
          </p:nvSpPr>
          <p:spPr bwMode="auto">
            <a:xfrm>
              <a:off x="1828800" y="551815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dirty="0">
                  <a:solidFill>
                    <a:srgbClr val="0070C0"/>
                  </a:solidFill>
                  <a:latin typeface="Textile" charset="0"/>
                </a:rPr>
                <a:t>Enter column total here</a:t>
              </a:r>
              <a:endParaRPr lang="en-US" altLang="en-US" sz="2400" dirty="0">
                <a:solidFill>
                  <a:srgbClr val="0070C0"/>
                </a:solidFill>
                <a:latin typeface="Times New Roman" pitchFamily="18" charset="0"/>
              </a:endParaRPr>
            </a:p>
          </p:txBody>
        </p:sp>
        <p:sp>
          <p:nvSpPr>
            <p:cNvPr id="127" name="Line 88"/>
            <p:cNvSpPr>
              <a:spLocks noChangeShapeType="1"/>
            </p:cNvSpPr>
            <p:nvPr/>
          </p:nvSpPr>
          <p:spPr bwMode="auto">
            <a:xfrm>
              <a:off x="7315200" y="1447800"/>
              <a:ext cx="0" cy="685800"/>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Line 89"/>
            <p:cNvSpPr>
              <a:spLocks noChangeShapeType="1"/>
            </p:cNvSpPr>
            <p:nvPr/>
          </p:nvSpPr>
          <p:spPr bwMode="auto">
            <a:xfrm>
              <a:off x="7315200" y="2743200"/>
              <a:ext cx="0" cy="1219200"/>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Line 90"/>
            <p:cNvSpPr>
              <a:spLocks noChangeShapeType="1"/>
            </p:cNvSpPr>
            <p:nvPr/>
          </p:nvSpPr>
          <p:spPr bwMode="auto">
            <a:xfrm>
              <a:off x="7315200" y="4800600"/>
              <a:ext cx="0" cy="53340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1367409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Line 2061"/>
          <p:cNvSpPr>
            <a:spLocks noChangeShapeType="1"/>
          </p:cNvSpPr>
          <p:nvPr/>
        </p:nvSpPr>
        <p:spPr bwMode="auto">
          <a:xfrm rot="16200000" flipV="1">
            <a:off x="3210322" y="3723877"/>
            <a:ext cx="592929" cy="917576"/>
          </a:xfrm>
          <a:prstGeom prst="line">
            <a:avLst/>
          </a:prstGeom>
          <a:noFill/>
          <a:ln w="3492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Title 1"/>
          <p:cNvSpPr>
            <a:spLocks noGrp="1"/>
          </p:cNvSpPr>
          <p:nvPr>
            <p:ph type="title"/>
          </p:nvPr>
        </p:nvSpPr>
        <p:spPr>
          <a:xfrm>
            <a:off x="1447800" y="274638"/>
            <a:ext cx="7239000" cy="1143000"/>
          </a:xfrm>
        </p:spPr>
        <p:txBody>
          <a:bodyPr/>
          <a:lstStyle/>
          <a:p>
            <a:pPr algn="l"/>
            <a:r>
              <a:rPr lang="en-US" b="1" dirty="0">
                <a:solidFill>
                  <a:srgbClr val="C00000"/>
                </a:solidFill>
              </a:rPr>
              <a:t>Analyzing Your Results, Step 3</a:t>
            </a:r>
          </a:p>
        </p:txBody>
      </p:sp>
      <p:sp>
        <p:nvSpPr>
          <p:cNvPr id="4" name="TextBox 3"/>
          <p:cNvSpPr txBox="1"/>
          <p:nvPr/>
        </p:nvSpPr>
        <p:spPr>
          <a:xfrm>
            <a:off x="8077200" y="6458778"/>
            <a:ext cx="685800" cy="369332"/>
          </a:xfrm>
          <a:prstGeom prst="rect">
            <a:avLst/>
          </a:prstGeom>
          <a:noFill/>
        </p:spPr>
        <p:txBody>
          <a:bodyPr wrap="square" rtlCol="0">
            <a:spAutoFit/>
          </a:bodyPr>
          <a:lstStyle/>
          <a:p>
            <a:pPr algn="ctr"/>
            <a:r>
              <a:rPr lang="en-US" dirty="0">
                <a:solidFill>
                  <a:schemeClr val="bg1"/>
                </a:solidFill>
              </a:rPr>
              <a:t>B-7</a:t>
            </a:r>
          </a:p>
        </p:txBody>
      </p:sp>
      <p:pic>
        <p:nvPicPr>
          <p:cNvPr id="12290" name="Picture 2" descr="C:\Users\jfsmi\AppData\Local\Microsoft\Windows\INetCache\IE\M21UH2YJ\pencil-sh[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752600" y="206375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 Box 2060"/>
          <p:cNvSpPr txBox="1">
            <a:spLocks noChangeArrowheads="1"/>
          </p:cNvSpPr>
          <p:nvPr/>
        </p:nvSpPr>
        <p:spPr bwMode="auto">
          <a:xfrm>
            <a:off x="2936875" y="4429125"/>
            <a:ext cx="5410200" cy="923330"/>
          </a:xfrm>
          <a:prstGeom prst="rect">
            <a:avLst/>
          </a:prstGeom>
          <a:solidFill>
            <a:schemeClr val="bg1"/>
          </a:solidFill>
          <a:ln w="19050">
            <a:solidFill>
              <a:srgbClr val="0070C0"/>
            </a:solidFill>
            <a:miter lim="800000"/>
            <a:headEnd/>
            <a:tailEnd/>
          </a:ln>
          <a:effectLst/>
          <a:extLst/>
        </p:spPr>
        <p:txBody>
          <a:bodyPr>
            <a:spAutoFit/>
          </a:bodyPr>
          <a:lstStyle/>
          <a:p>
            <a:pPr algn="just"/>
            <a:r>
              <a:rPr lang="en-US" altLang="en-US" sz="2800" b="1" i="1" dirty="0">
                <a:solidFill>
                  <a:schemeClr val="tx1"/>
                </a:solidFill>
              </a:rPr>
              <a:t>Example:</a:t>
            </a:r>
            <a:r>
              <a:rPr lang="en-US" altLang="en-US" sz="2600" dirty="0">
                <a:solidFill>
                  <a:schemeClr val="tx1"/>
                </a:solidFill>
                <a:latin typeface="Times New Roman" pitchFamily="18" charset="0"/>
              </a:rPr>
              <a:t> The total of the two “I” column scores is your </a:t>
            </a:r>
            <a:r>
              <a:rPr lang="en-US" altLang="en-US" sz="2600" b="1" u="sng" dirty="0">
                <a:solidFill>
                  <a:schemeClr val="tx1"/>
                </a:solidFill>
                <a:latin typeface="Times New Roman" pitchFamily="18" charset="0"/>
              </a:rPr>
              <a:t>I</a:t>
            </a:r>
            <a:r>
              <a:rPr lang="en-US" altLang="en-US" sz="2600" b="1" dirty="0">
                <a:solidFill>
                  <a:schemeClr val="tx1"/>
                </a:solidFill>
                <a:latin typeface="Times New Roman" pitchFamily="18" charset="0"/>
              </a:rPr>
              <a:t>nstruct</a:t>
            </a:r>
            <a:r>
              <a:rPr lang="en-US" altLang="en-US" sz="2600" dirty="0">
                <a:solidFill>
                  <a:schemeClr val="tx1"/>
                </a:solidFill>
                <a:latin typeface="Times New Roman" pitchFamily="18" charset="0"/>
              </a:rPr>
              <a:t> score.</a:t>
            </a:r>
          </a:p>
        </p:txBody>
      </p:sp>
      <p:sp>
        <p:nvSpPr>
          <p:cNvPr id="132" name="Arc 2062"/>
          <p:cNvSpPr>
            <a:spLocks/>
          </p:cNvSpPr>
          <p:nvPr/>
        </p:nvSpPr>
        <p:spPr bwMode="auto">
          <a:xfrm>
            <a:off x="2860675" y="2057400"/>
            <a:ext cx="2362200" cy="920750"/>
          </a:xfrm>
          <a:custGeom>
            <a:avLst/>
            <a:gdLst>
              <a:gd name="G0" fmla="+- 21600 0 0"/>
              <a:gd name="G1" fmla="+- 21600 0 0"/>
              <a:gd name="G2" fmla="+- 21600 0 0"/>
              <a:gd name="T0" fmla="*/ 1 w 43200"/>
              <a:gd name="T1" fmla="*/ 21755 h 21755"/>
              <a:gd name="T2" fmla="*/ 43200 w 43200"/>
              <a:gd name="T3" fmla="*/ 21600 h 21755"/>
              <a:gd name="T4" fmla="*/ 21600 w 43200"/>
              <a:gd name="T5" fmla="*/ 21600 h 21755"/>
            </a:gdLst>
            <a:ahLst/>
            <a:cxnLst>
              <a:cxn ang="0">
                <a:pos x="T0" y="T1"/>
              </a:cxn>
              <a:cxn ang="0">
                <a:pos x="T2" y="T3"/>
              </a:cxn>
              <a:cxn ang="0">
                <a:pos x="T4" y="T5"/>
              </a:cxn>
            </a:cxnLst>
            <a:rect l="0" t="0" r="r" b="b"/>
            <a:pathLst>
              <a:path w="43200" h="21755" fill="none" extrusionOk="0">
                <a:moveTo>
                  <a:pt x="0" y="21755"/>
                </a:moveTo>
                <a:cubicBezTo>
                  <a:pt x="0" y="21703"/>
                  <a:pt x="0" y="21651"/>
                  <a:pt x="0" y="21600"/>
                </a:cubicBezTo>
                <a:cubicBezTo>
                  <a:pt x="0" y="9670"/>
                  <a:pt x="9670" y="0"/>
                  <a:pt x="21600" y="0"/>
                </a:cubicBezTo>
                <a:cubicBezTo>
                  <a:pt x="33529" y="-1"/>
                  <a:pt x="43199" y="9670"/>
                  <a:pt x="43200" y="21599"/>
                </a:cubicBezTo>
              </a:path>
              <a:path w="43200" h="21755" stroke="0" extrusionOk="0">
                <a:moveTo>
                  <a:pt x="0" y="21755"/>
                </a:moveTo>
                <a:cubicBezTo>
                  <a:pt x="0" y="21703"/>
                  <a:pt x="0" y="21651"/>
                  <a:pt x="0" y="21600"/>
                </a:cubicBezTo>
                <a:cubicBezTo>
                  <a:pt x="0" y="9670"/>
                  <a:pt x="9670" y="0"/>
                  <a:pt x="21600" y="0"/>
                </a:cubicBezTo>
                <a:cubicBezTo>
                  <a:pt x="33529" y="-1"/>
                  <a:pt x="43199" y="9670"/>
                  <a:pt x="43200" y="21599"/>
                </a:cubicBezTo>
                <a:lnTo>
                  <a:pt x="21600" y="21600"/>
                </a:lnTo>
                <a:close/>
              </a:path>
            </a:pathLst>
          </a:custGeom>
          <a:noFill/>
          <a:ln w="2857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Arc 2063"/>
          <p:cNvSpPr>
            <a:spLocks/>
          </p:cNvSpPr>
          <p:nvPr/>
        </p:nvSpPr>
        <p:spPr bwMode="auto">
          <a:xfrm>
            <a:off x="5222875" y="2424113"/>
            <a:ext cx="2819400" cy="539750"/>
          </a:xfrm>
          <a:custGeom>
            <a:avLst/>
            <a:gdLst>
              <a:gd name="G0" fmla="+- 21600 0 0"/>
              <a:gd name="G1" fmla="+- 21600 0 0"/>
              <a:gd name="G2" fmla="+- 21600 0 0"/>
              <a:gd name="T0" fmla="*/ 1 w 43200"/>
              <a:gd name="T1" fmla="*/ 21755 h 21755"/>
              <a:gd name="T2" fmla="*/ 43200 w 43200"/>
              <a:gd name="T3" fmla="*/ 21600 h 21755"/>
              <a:gd name="T4" fmla="*/ 21600 w 43200"/>
              <a:gd name="T5" fmla="*/ 21600 h 21755"/>
            </a:gdLst>
            <a:ahLst/>
            <a:cxnLst>
              <a:cxn ang="0">
                <a:pos x="T0" y="T1"/>
              </a:cxn>
              <a:cxn ang="0">
                <a:pos x="T2" y="T3"/>
              </a:cxn>
              <a:cxn ang="0">
                <a:pos x="T4" y="T5"/>
              </a:cxn>
            </a:cxnLst>
            <a:rect l="0" t="0" r="r" b="b"/>
            <a:pathLst>
              <a:path w="43200" h="21755" fill="none" extrusionOk="0">
                <a:moveTo>
                  <a:pt x="0" y="21755"/>
                </a:moveTo>
                <a:cubicBezTo>
                  <a:pt x="0" y="21703"/>
                  <a:pt x="0" y="21651"/>
                  <a:pt x="0" y="21600"/>
                </a:cubicBezTo>
                <a:cubicBezTo>
                  <a:pt x="0" y="9670"/>
                  <a:pt x="9670" y="0"/>
                  <a:pt x="21600" y="0"/>
                </a:cubicBezTo>
                <a:cubicBezTo>
                  <a:pt x="33529" y="-1"/>
                  <a:pt x="43199" y="9670"/>
                  <a:pt x="43200" y="21599"/>
                </a:cubicBezTo>
              </a:path>
              <a:path w="43200" h="21755" stroke="0" extrusionOk="0">
                <a:moveTo>
                  <a:pt x="0" y="21755"/>
                </a:moveTo>
                <a:cubicBezTo>
                  <a:pt x="0" y="21703"/>
                  <a:pt x="0" y="21651"/>
                  <a:pt x="0" y="21600"/>
                </a:cubicBezTo>
                <a:cubicBezTo>
                  <a:pt x="0" y="9670"/>
                  <a:pt x="9670" y="0"/>
                  <a:pt x="21600" y="0"/>
                </a:cubicBezTo>
                <a:cubicBezTo>
                  <a:pt x="33529" y="-1"/>
                  <a:pt x="43199" y="9670"/>
                  <a:pt x="43200" y="21599"/>
                </a:cubicBezTo>
                <a:lnTo>
                  <a:pt x="21600" y="21600"/>
                </a:lnTo>
                <a:close/>
              </a:path>
            </a:pathLst>
          </a:custGeom>
          <a:noFill/>
          <a:ln w="2857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4" name="Object 2067"/>
          <p:cNvGraphicFramePr>
            <a:graphicFrameLocks noChangeAspect="1"/>
          </p:cNvGraphicFramePr>
          <p:nvPr>
            <p:extLst>
              <p:ext uri="{D42A27DB-BD31-4B8C-83A1-F6EECF244321}">
                <p14:modId xmlns:p14="http://schemas.microsoft.com/office/powerpoint/2010/main" val="3257769916"/>
              </p:ext>
            </p:extLst>
          </p:nvPr>
        </p:nvGraphicFramePr>
        <p:xfrm>
          <a:off x="1524000" y="3048000"/>
          <a:ext cx="6938963" cy="782638"/>
        </p:xfrm>
        <a:graphic>
          <a:graphicData uri="http://schemas.openxmlformats.org/presentationml/2006/ole">
            <mc:AlternateContent xmlns:mc="http://schemas.openxmlformats.org/markup-compatibility/2006">
              <mc:Choice xmlns:v="urn:schemas-microsoft-com:vml" Requires="v">
                <p:oleObj spid="_x0000_s17471" name="A&amp;L Express Graphic" r:id="rId4" imgW="8697240" imgH="981720" progId="ALEditor">
                  <p:embed/>
                </p:oleObj>
              </mc:Choice>
              <mc:Fallback>
                <p:oleObj name="A&amp;L Express Graphic" r:id="rId4" imgW="8697240" imgH="981720" progId="ALEdito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048000"/>
                        <a:ext cx="6938963"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09606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C-1</a:t>
            </a:r>
          </a:p>
        </p:txBody>
      </p:sp>
      <p:sp>
        <p:nvSpPr>
          <p:cNvPr id="4" name="Title 1"/>
          <p:cNvSpPr>
            <a:spLocks noGrp="1"/>
          </p:cNvSpPr>
          <p:nvPr>
            <p:ph type="title"/>
          </p:nvPr>
        </p:nvSpPr>
        <p:spPr>
          <a:xfrm>
            <a:off x="1447800" y="274638"/>
            <a:ext cx="7315200" cy="1143000"/>
          </a:xfrm>
        </p:spPr>
        <p:txBody>
          <a:bodyPr>
            <a:normAutofit/>
          </a:bodyPr>
          <a:lstStyle/>
          <a:p>
            <a:pPr algn="l"/>
            <a:r>
              <a:rPr lang="en-US" b="1" dirty="0">
                <a:solidFill>
                  <a:srgbClr val="C00000"/>
                </a:solidFill>
                <a:latin typeface="Arial" panose="020B0604020202020204" pitchFamily="34" charset="0"/>
                <a:cs typeface="Arial" panose="020B0604020202020204" pitchFamily="34" charset="0"/>
              </a:rPr>
              <a:t>Developmental Leadership</a:t>
            </a:r>
          </a:p>
        </p:txBody>
      </p:sp>
      <p:sp>
        <p:nvSpPr>
          <p:cNvPr id="5" name="TextBox 4"/>
          <p:cNvSpPr txBox="1"/>
          <p:nvPr/>
        </p:nvSpPr>
        <p:spPr>
          <a:xfrm>
            <a:off x="1790700" y="1524000"/>
            <a:ext cx="6972300" cy="3677930"/>
          </a:xfrm>
          <a:prstGeom prst="rect">
            <a:avLst/>
          </a:prstGeom>
          <a:noFill/>
        </p:spPr>
        <p:txBody>
          <a:bodyPr wrap="square" rtlCol="0">
            <a:spAutoFit/>
          </a:bodyPr>
          <a:lstStyle/>
          <a:p>
            <a:pPr marL="404813" indent="-404813">
              <a:spcAft>
                <a:spcPts val="1800"/>
              </a:spcAft>
              <a:buClr>
                <a:srgbClr val="C00000"/>
              </a:buClr>
              <a:buFont typeface="Wingdings" panose="05000000000000000000" pitchFamily="2" charset="2"/>
              <a:buChar char="Ø"/>
            </a:pPr>
            <a:r>
              <a:rPr lang="en-US" sz="2900" dirty="0"/>
              <a:t>Seeks to increase both </a:t>
            </a:r>
            <a:r>
              <a:rPr lang="en-US" sz="2900" b="1" dirty="0"/>
              <a:t>desire</a:t>
            </a:r>
            <a:r>
              <a:rPr lang="en-US" sz="2900" dirty="0"/>
              <a:t> and </a:t>
            </a:r>
            <a:r>
              <a:rPr lang="en-US" sz="2900" b="1" dirty="0"/>
              <a:t>capability</a:t>
            </a:r>
            <a:r>
              <a:rPr lang="en-US" sz="2900" dirty="0"/>
              <a:t> to perform (increase employee’s performance </a:t>
            </a:r>
            <a:r>
              <a:rPr lang="en-US" sz="2900" b="1" dirty="0"/>
              <a:t>capacity</a:t>
            </a:r>
            <a:r>
              <a:rPr lang="en-US" sz="2900" dirty="0"/>
              <a:t>)</a:t>
            </a:r>
          </a:p>
          <a:p>
            <a:pPr marL="404813" indent="-404813">
              <a:spcAft>
                <a:spcPts val="1800"/>
              </a:spcAft>
              <a:buClr>
                <a:srgbClr val="C00000"/>
              </a:buClr>
              <a:buFont typeface="Wingdings" panose="05000000000000000000" pitchFamily="2" charset="2"/>
              <a:buChar char="Ø"/>
            </a:pPr>
            <a:r>
              <a:rPr lang="en-US" sz="2900" dirty="0"/>
              <a:t>Moves employees toward “Delegate”</a:t>
            </a:r>
            <a:br>
              <a:rPr lang="en-US" sz="2900" dirty="0"/>
            </a:br>
            <a:r>
              <a:rPr lang="en-US" sz="2900" dirty="0"/>
              <a:t>on each task (self-management)</a:t>
            </a:r>
          </a:p>
          <a:p>
            <a:pPr marL="404813" indent="-404813">
              <a:buClr>
                <a:srgbClr val="C00000"/>
              </a:buClr>
              <a:buFont typeface="Wingdings" panose="05000000000000000000" pitchFamily="2" charset="2"/>
              <a:buChar char="Ø"/>
            </a:pPr>
            <a:r>
              <a:rPr lang="en-US" sz="2900" dirty="0"/>
              <a:t>Seeks to expand their set of skills with varied tasks (stretching)</a:t>
            </a:r>
            <a:endParaRPr lang="en-US" sz="2900" b="1" dirty="0"/>
          </a:p>
        </p:txBody>
      </p:sp>
    </p:spTree>
    <p:extLst>
      <p:ext uri="{BB962C8B-B14F-4D97-AF65-F5344CB8AC3E}">
        <p14:creationId xmlns:p14="http://schemas.microsoft.com/office/powerpoint/2010/main" val="2651290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pPr algn="l"/>
            <a:r>
              <a:rPr lang="en-US" b="1" dirty="0">
                <a:solidFill>
                  <a:srgbClr val="C00000"/>
                </a:solidFill>
              </a:rPr>
              <a:t>Taking Aim: </a:t>
            </a:r>
            <a:r>
              <a:rPr lang="en-US" dirty="0">
                <a:solidFill>
                  <a:srgbClr val="C00000"/>
                </a:solidFill>
              </a:rPr>
              <a:t>Develop by focusing on employee’s </a:t>
            </a:r>
            <a:r>
              <a:rPr lang="en-US" i="1" dirty="0">
                <a:solidFill>
                  <a:srgbClr val="C00000"/>
                </a:solidFill>
              </a:rPr>
              <a:t>key issue</a:t>
            </a:r>
            <a:endParaRPr lang="en-US" b="1" dirty="0">
              <a:solidFill>
                <a:srgbClr val="C00000"/>
              </a:solidFill>
            </a:endParaRP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C-2</a:t>
            </a:r>
          </a:p>
        </p:txBody>
      </p:sp>
      <p:sp>
        <p:nvSpPr>
          <p:cNvPr id="4" name="Right Arrow 3"/>
          <p:cNvSpPr/>
          <p:nvPr/>
        </p:nvSpPr>
        <p:spPr>
          <a:xfrm>
            <a:off x="1828800" y="2133600"/>
            <a:ext cx="1905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828800" y="3657600"/>
            <a:ext cx="1905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828800" y="5181600"/>
            <a:ext cx="1905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C:\Users\jfsmi\AppData\Local\Microsoft\Windows\INetCache\IE\NXQ0BZNX\working[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2" r="9141"/>
          <a:stretch/>
        </p:blipFill>
        <p:spPr bwMode="auto">
          <a:xfrm>
            <a:off x="4191000" y="2787302"/>
            <a:ext cx="2857500" cy="20453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24700" y="2085915"/>
            <a:ext cx="1295400" cy="400110"/>
          </a:xfrm>
          <a:prstGeom prst="rect">
            <a:avLst/>
          </a:prstGeom>
          <a:noFill/>
        </p:spPr>
        <p:txBody>
          <a:bodyPr wrap="square" rtlCol="0">
            <a:spAutoFit/>
          </a:bodyPr>
          <a:lstStyle/>
          <a:p>
            <a:r>
              <a:rPr lang="en-US" sz="2000" dirty="0"/>
              <a:t>Off center</a:t>
            </a:r>
          </a:p>
        </p:txBody>
      </p:sp>
      <p:cxnSp>
        <p:nvCxnSpPr>
          <p:cNvPr id="9" name="Straight Arrow Connector 8"/>
          <p:cNvCxnSpPr/>
          <p:nvPr/>
        </p:nvCxnSpPr>
        <p:spPr>
          <a:xfrm>
            <a:off x="3886200" y="2295525"/>
            <a:ext cx="3162300"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67150" y="5334000"/>
            <a:ext cx="3162300"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24700" y="5133975"/>
            <a:ext cx="1295400" cy="400110"/>
          </a:xfrm>
          <a:prstGeom prst="rect">
            <a:avLst/>
          </a:prstGeom>
          <a:noFill/>
        </p:spPr>
        <p:txBody>
          <a:bodyPr wrap="square" rtlCol="0">
            <a:spAutoFit/>
          </a:bodyPr>
          <a:lstStyle/>
          <a:p>
            <a:r>
              <a:rPr lang="en-US" sz="2000" dirty="0"/>
              <a:t>Off center</a:t>
            </a:r>
          </a:p>
        </p:txBody>
      </p:sp>
      <p:sp>
        <p:nvSpPr>
          <p:cNvPr id="13" name="TextBox 12"/>
          <p:cNvSpPr txBox="1"/>
          <p:nvPr/>
        </p:nvSpPr>
        <p:spPr>
          <a:xfrm>
            <a:off x="7134225" y="3333690"/>
            <a:ext cx="1295400" cy="1015663"/>
          </a:xfrm>
          <a:prstGeom prst="rect">
            <a:avLst/>
          </a:prstGeom>
          <a:noFill/>
        </p:spPr>
        <p:txBody>
          <a:bodyPr wrap="square" rtlCol="0">
            <a:spAutoFit/>
          </a:bodyPr>
          <a:lstStyle/>
          <a:p>
            <a:r>
              <a:rPr lang="en-US" sz="2000" dirty="0"/>
              <a:t>On-target leadership behaviors</a:t>
            </a:r>
          </a:p>
        </p:txBody>
      </p:sp>
    </p:spTree>
    <p:extLst>
      <p:ext uri="{BB962C8B-B14F-4D97-AF65-F5344CB8AC3E}">
        <p14:creationId xmlns:p14="http://schemas.microsoft.com/office/powerpoint/2010/main" val="21756147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pPr algn="l"/>
            <a:r>
              <a:rPr lang="en-US" b="1" dirty="0">
                <a:solidFill>
                  <a:srgbClr val="C00000"/>
                </a:solidFill>
              </a:rPr>
              <a:t>Sequences of Strategies</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C-3</a:t>
            </a:r>
          </a:p>
        </p:txBody>
      </p:sp>
      <p:grpSp>
        <p:nvGrpSpPr>
          <p:cNvPr id="4" name="Group 1050"/>
          <p:cNvGrpSpPr>
            <a:grpSpLocks/>
          </p:cNvGrpSpPr>
          <p:nvPr/>
        </p:nvGrpSpPr>
        <p:grpSpPr bwMode="auto">
          <a:xfrm>
            <a:off x="7239000" y="495300"/>
            <a:ext cx="1524000" cy="854075"/>
            <a:chOff x="4560" y="384"/>
            <a:chExt cx="960" cy="538"/>
          </a:xfrm>
        </p:grpSpPr>
        <p:grpSp>
          <p:nvGrpSpPr>
            <p:cNvPr id="5" name="Group 1047"/>
            <p:cNvGrpSpPr>
              <a:grpSpLocks/>
            </p:cNvGrpSpPr>
            <p:nvPr/>
          </p:nvGrpSpPr>
          <p:grpSpPr bwMode="auto">
            <a:xfrm>
              <a:off x="4560" y="384"/>
              <a:ext cx="960" cy="538"/>
              <a:chOff x="4416" y="1440"/>
              <a:chExt cx="960" cy="538"/>
            </a:xfrm>
          </p:grpSpPr>
          <p:sp>
            <p:nvSpPr>
              <p:cNvPr id="8" name="Rectangle 1037"/>
              <p:cNvSpPr>
                <a:spLocks noChangeArrowheads="1"/>
              </p:cNvSpPr>
              <p:nvPr/>
            </p:nvSpPr>
            <p:spPr bwMode="auto">
              <a:xfrm>
                <a:off x="4608" y="1440"/>
                <a:ext cx="240" cy="240"/>
              </a:xfrm>
              <a:prstGeom prst="rect">
                <a:avLst/>
              </a:prstGeom>
              <a:solidFill>
                <a:srgbClr val="FFBDB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038"/>
              <p:cNvSpPr>
                <a:spLocks noChangeArrowheads="1"/>
              </p:cNvSpPr>
              <p:nvPr/>
            </p:nvSpPr>
            <p:spPr bwMode="auto">
              <a:xfrm>
                <a:off x="4896" y="1440"/>
                <a:ext cx="240" cy="240"/>
              </a:xfrm>
              <a:prstGeom prst="rect">
                <a:avLst/>
              </a:prstGeom>
              <a:solidFill>
                <a:srgbClr val="E8D7E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1039"/>
              <p:cNvSpPr>
                <a:spLocks noChangeArrowheads="1"/>
              </p:cNvSpPr>
              <p:nvPr/>
            </p:nvSpPr>
            <p:spPr bwMode="auto">
              <a:xfrm>
                <a:off x="4608" y="1728"/>
                <a:ext cx="240" cy="240"/>
              </a:xfrm>
              <a:prstGeom prst="rect">
                <a:avLst/>
              </a:prstGeom>
              <a:solidFill>
                <a:srgbClr val="C4FFB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040"/>
              <p:cNvSpPr>
                <a:spLocks noChangeArrowheads="1"/>
              </p:cNvSpPr>
              <p:nvPr/>
            </p:nvSpPr>
            <p:spPr bwMode="auto">
              <a:xfrm>
                <a:off x="4896" y="1728"/>
                <a:ext cx="240" cy="240"/>
              </a:xfrm>
              <a:prstGeom prst="rect">
                <a:avLst/>
              </a:prstGeom>
              <a:solidFill>
                <a:srgbClr val="C9F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043"/>
              <p:cNvSpPr txBox="1">
                <a:spLocks noChangeArrowheads="1"/>
              </p:cNvSpPr>
              <p:nvPr/>
            </p:nvSpPr>
            <p:spPr bwMode="auto">
              <a:xfrm>
                <a:off x="5136" y="1728"/>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1</a:t>
                </a:r>
              </a:p>
            </p:txBody>
          </p:sp>
          <p:sp>
            <p:nvSpPr>
              <p:cNvPr id="13" name="Text Box 1044"/>
              <p:cNvSpPr txBox="1">
                <a:spLocks noChangeArrowheads="1"/>
              </p:cNvSpPr>
              <p:nvPr/>
            </p:nvSpPr>
            <p:spPr bwMode="auto">
              <a:xfrm>
                <a:off x="5136" y="144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2</a:t>
                </a:r>
              </a:p>
            </p:txBody>
          </p:sp>
          <p:sp>
            <p:nvSpPr>
              <p:cNvPr id="14" name="Text Box 1045"/>
              <p:cNvSpPr txBox="1">
                <a:spLocks noChangeArrowheads="1"/>
              </p:cNvSpPr>
              <p:nvPr/>
            </p:nvSpPr>
            <p:spPr bwMode="auto">
              <a:xfrm>
                <a:off x="4416" y="144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3</a:t>
                </a:r>
              </a:p>
            </p:txBody>
          </p:sp>
          <p:sp>
            <p:nvSpPr>
              <p:cNvPr id="15" name="Text Box 1046"/>
              <p:cNvSpPr txBox="1">
                <a:spLocks noChangeArrowheads="1"/>
              </p:cNvSpPr>
              <p:nvPr/>
            </p:nvSpPr>
            <p:spPr bwMode="auto">
              <a:xfrm>
                <a:off x="4416" y="1718"/>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1"/>
                    </a:solidFill>
                    <a:latin typeface="Times New Roman" pitchFamily="18" charset="0"/>
                  </a:rPr>
                  <a:t>4</a:t>
                </a:r>
              </a:p>
            </p:txBody>
          </p:sp>
        </p:grpSp>
        <p:sp>
          <p:nvSpPr>
            <p:cNvPr id="6" name="Line 1048"/>
            <p:cNvSpPr>
              <a:spLocks noChangeShapeType="1"/>
            </p:cNvSpPr>
            <p:nvPr/>
          </p:nvSpPr>
          <p:spPr bwMode="auto">
            <a:xfrm flipV="1">
              <a:off x="5184" y="480"/>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1049"/>
            <p:cNvSpPr>
              <a:spLocks noChangeShapeType="1"/>
            </p:cNvSpPr>
            <p:nvPr/>
          </p:nvSpPr>
          <p:spPr bwMode="auto">
            <a:xfrm flipH="1">
              <a:off x="4800" y="528"/>
              <a:ext cx="28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TextBox 15"/>
          <p:cNvSpPr txBox="1"/>
          <p:nvPr/>
        </p:nvSpPr>
        <p:spPr>
          <a:xfrm>
            <a:off x="4724400" y="1809214"/>
            <a:ext cx="4191000" cy="3600986"/>
          </a:xfrm>
          <a:prstGeom prst="rect">
            <a:avLst/>
          </a:prstGeom>
          <a:noFill/>
        </p:spPr>
        <p:txBody>
          <a:bodyPr wrap="square" rtlCol="0">
            <a:spAutoFit/>
          </a:bodyPr>
          <a:lstStyle/>
          <a:p>
            <a:pPr>
              <a:spcAft>
                <a:spcPts val="2400"/>
              </a:spcAft>
            </a:pPr>
            <a:r>
              <a:rPr lang="en-US" sz="2600" dirty="0"/>
              <a:t>When you focus on employee needs in relation to a specific task, you help the employee master that task.</a:t>
            </a:r>
          </a:p>
          <a:p>
            <a:r>
              <a:rPr lang="en-US" sz="2600" dirty="0"/>
              <a:t>Anticipate changing needs as the employee develops, and be prepared to change your strategy too.</a:t>
            </a:r>
          </a:p>
        </p:txBody>
      </p:sp>
      <p:grpSp>
        <p:nvGrpSpPr>
          <p:cNvPr id="17" name="Group 1051"/>
          <p:cNvGrpSpPr>
            <a:grpSpLocks/>
          </p:cNvGrpSpPr>
          <p:nvPr/>
        </p:nvGrpSpPr>
        <p:grpSpPr bwMode="auto">
          <a:xfrm>
            <a:off x="1524000" y="1905000"/>
            <a:ext cx="2819400" cy="2781300"/>
            <a:chOff x="2064" y="1440"/>
            <a:chExt cx="1968" cy="1968"/>
          </a:xfrm>
        </p:grpSpPr>
        <p:grpSp>
          <p:nvGrpSpPr>
            <p:cNvPr id="18" name="Group 1035"/>
            <p:cNvGrpSpPr>
              <a:grpSpLocks/>
            </p:cNvGrpSpPr>
            <p:nvPr/>
          </p:nvGrpSpPr>
          <p:grpSpPr bwMode="auto">
            <a:xfrm>
              <a:off x="2064" y="1440"/>
              <a:ext cx="1968" cy="1968"/>
              <a:chOff x="1488" y="1440"/>
              <a:chExt cx="1968" cy="1968"/>
            </a:xfrm>
          </p:grpSpPr>
          <p:sp>
            <p:nvSpPr>
              <p:cNvPr id="21" name="Rectangle 1027"/>
              <p:cNvSpPr>
                <a:spLocks noChangeArrowheads="1"/>
              </p:cNvSpPr>
              <p:nvPr/>
            </p:nvSpPr>
            <p:spPr bwMode="auto">
              <a:xfrm>
                <a:off x="1488" y="1440"/>
                <a:ext cx="960" cy="960"/>
              </a:xfrm>
              <a:prstGeom prst="rect">
                <a:avLst/>
              </a:prstGeom>
              <a:solidFill>
                <a:srgbClr val="FFBDB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2400">
                    <a:solidFill>
                      <a:schemeClr val="tx1"/>
                    </a:solidFill>
                    <a:latin typeface="Times New Roman" pitchFamily="18" charset="0"/>
                  </a:rPr>
                  <a:t>Relate</a:t>
                </a:r>
              </a:p>
            </p:txBody>
          </p:sp>
          <p:sp>
            <p:nvSpPr>
              <p:cNvPr id="22" name="Rectangle 1028"/>
              <p:cNvSpPr>
                <a:spLocks noChangeArrowheads="1"/>
              </p:cNvSpPr>
              <p:nvPr/>
            </p:nvSpPr>
            <p:spPr bwMode="auto">
              <a:xfrm>
                <a:off x="1488" y="2448"/>
                <a:ext cx="960" cy="960"/>
              </a:xfrm>
              <a:prstGeom prst="rect">
                <a:avLst/>
              </a:prstGeom>
              <a:solidFill>
                <a:srgbClr val="C4FFB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2400">
                    <a:solidFill>
                      <a:schemeClr val="tx1"/>
                    </a:solidFill>
                    <a:latin typeface="Times New Roman" pitchFamily="18" charset="0"/>
                  </a:rPr>
                  <a:t>Delegate</a:t>
                </a:r>
              </a:p>
            </p:txBody>
          </p:sp>
          <p:sp>
            <p:nvSpPr>
              <p:cNvPr id="23" name="Rectangle 1029"/>
              <p:cNvSpPr>
                <a:spLocks noChangeArrowheads="1"/>
              </p:cNvSpPr>
              <p:nvPr/>
            </p:nvSpPr>
            <p:spPr bwMode="auto">
              <a:xfrm>
                <a:off x="2496" y="2448"/>
                <a:ext cx="960" cy="960"/>
              </a:xfrm>
              <a:prstGeom prst="rect">
                <a:avLst/>
              </a:prstGeom>
              <a:solidFill>
                <a:schemeClr val="tx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2400" dirty="0">
                    <a:solidFill>
                      <a:schemeClr val="tx1"/>
                    </a:solidFill>
                    <a:latin typeface="Times New Roman" pitchFamily="18" charset="0"/>
                  </a:rPr>
                  <a:t>Instruct</a:t>
                </a:r>
              </a:p>
            </p:txBody>
          </p:sp>
          <p:sp>
            <p:nvSpPr>
              <p:cNvPr id="24" name="Rectangle 1030"/>
              <p:cNvSpPr>
                <a:spLocks noChangeArrowheads="1"/>
              </p:cNvSpPr>
              <p:nvPr/>
            </p:nvSpPr>
            <p:spPr bwMode="auto">
              <a:xfrm>
                <a:off x="2496" y="1440"/>
                <a:ext cx="960" cy="96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2400">
                    <a:solidFill>
                      <a:schemeClr val="tx1"/>
                    </a:solidFill>
                    <a:latin typeface="Times New Roman" pitchFamily="18" charset="0"/>
                  </a:rPr>
                  <a:t>Coach</a:t>
                </a:r>
              </a:p>
            </p:txBody>
          </p:sp>
        </p:grpSp>
        <p:sp>
          <p:nvSpPr>
            <p:cNvPr id="19" name="AutoShape 1041"/>
            <p:cNvSpPr>
              <a:spLocks noChangeArrowheads="1"/>
            </p:cNvSpPr>
            <p:nvPr/>
          </p:nvSpPr>
          <p:spPr bwMode="auto">
            <a:xfrm flipV="1">
              <a:off x="3168" y="2112"/>
              <a:ext cx="348" cy="576"/>
            </a:xfrm>
            <a:prstGeom prst="curvedLeftArrow">
              <a:avLst>
                <a:gd name="adj1" fmla="val 33103"/>
                <a:gd name="adj2" fmla="val 6620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042"/>
            <p:cNvSpPr>
              <a:spLocks noChangeArrowheads="1"/>
            </p:cNvSpPr>
            <p:nvPr/>
          </p:nvSpPr>
          <p:spPr bwMode="auto">
            <a:xfrm flipH="1">
              <a:off x="2544" y="2160"/>
              <a:ext cx="348" cy="576"/>
            </a:xfrm>
            <a:prstGeom prst="curvedLeftArrow">
              <a:avLst>
                <a:gd name="adj1" fmla="val 33103"/>
                <a:gd name="adj2" fmla="val 6620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 name="TextBox 24"/>
          <p:cNvSpPr txBox="1"/>
          <p:nvPr/>
        </p:nvSpPr>
        <p:spPr>
          <a:xfrm>
            <a:off x="1466850" y="4800600"/>
            <a:ext cx="2895600" cy="1200329"/>
          </a:xfrm>
          <a:prstGeom prst="rect">
            <a:avLst/>
          </a:prstGeom>
          <a:noFill/>
        </p:spPr>
        <p:txBody>
          <a:bodyPr wrap="square" rtlCol="0">
            <a:spAutoFit/>
          </a:bodyPr>
          <a:lstStyle/>
          <a:p>
            <a:r>
              <a:rPr lang="en-US" sz="2400" dirty="0"/>
              <a:t>When the employee masters a task, introduce another.</a:t>
            </a:r>
          </a:p>
        </p:txBody>
      </p:sp>
      <p:sp>
        <p:nvSpPr>
          <p:cNvPr id="26" name="Line 1057"/>
          <p:cNvSpPr>
            <a:spLocks noChangeShapeType="1"/>
          </p:cNvSpPr>
          <p:nvPr/>
        </p:nvSpPr>
        <p:spPr bwMode="auto">
          <a:xfrm>
            <a:off x="4581525" y="1638300"/>
            <a:ext cx="0" cy="44196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616022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620000" cy="1143000"/>
          </a:xfrm>
        </p:spPr>
        <p:txBody>
          <a:bodyPr>
            <a:normAutofit/>
          </a:bodyPr>
          <a:lstStyle/>
          <a:p>
            <a:pPr algn="l"/>
            <a:r>
              <a:rPr lang="en-US" sz="3900" b="1" dirty="0">
                <a:solidFill>
                  <a:srgbClr val="C00000"/>
                </a:solidFill>
              </a:rPr>
              <a:t>Is there a fixed Development Cycle?</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C-4</a:t>
            </a:r>
          </a:p>
        </p:txBody>
      </p:sp>
      <p:sp>
        <p:nvSpPr>
          <p:cNvPr id="4" name="TextBox 3"/>
          <p:cNvSpPr txBox="1"/>
          <p:nvPr/>
        </p:nvSpPr>
        <p:spPr>
          <a:xfrm>
            <a:off x="1438275" y="1447800"/>
            <a:ext cx="7162800" cy="4616648"/>
          </a:xfrm>
          <a:prstGeom prst="rect">
            <a:avLst/>
          </a:prstGeom>
          <a:noFill/>
        </p:spPr>
        <p:txBody>
          <a:bodyPr wrap="square" rtlCol="0">
            <a:spAutoFit/>
          </a:bodyPr>
          <a:lstStyle/>
          <a:p>
            <a:pPr marL="342900" indent="-342900">
              <a:spcAft>
                <a:spcPts val="1800"/>
              </a:spcAft>
              <a:buClr>
                <a:srgbClr val="C00000"/>
              </a:buClr>
              <a:buFont typeface="Wingdings" panose="05000000000000000000" pitchFamily="2" charset="2"/>
              <a:buChar char="v"/>
            </a:pPr>
            <a:r>
              <a:rPr lang="en-US" sz="2400" dirty="0"/>
              <a:t>Some employees need to cycle through the four strategies in order as they develop mastery of a task.</a:t>
            </a:r>
          </a:p>
          <a:p>
            <a:pPr marL="342900" indent="-342900">
              <a:spcAft>
                <a:spcPts val="1800"/>
              </a:spcAft>
              <a:buClr>
                <a:srgbClr val="C00000"/>
              </a:buClr>
              <a:buFont typeface="Wingdings" panose="05000000000000000000" pitchFamily="2" charset="2"/>
              <a:buChar char="v"/>
            </a:pPr>
            <a:r>
              <a:rPr lang="en-US" sz="2400" dirty="0"/>
              <a:t>Motivation is not easily predictable over the period that employees learn to master a task. </a:t>
            </a:r>
            <a:r>
              <a:rPr lang="en-US" sz="2400" i="1" dirty="0"/>
              <a:t>Why not?</a:t>
            </a:r>
            <a:r>
              <a:rPr lang="en-US" sz="2400" dirty="0"/>
              <a:t> Discouragement might set in at any point; some tasks are easier to learn.</a:t>
            </a:r>
          </a:p>
          <a:p>
            <a:pPr marL="342900" indent="-342900">
              <a:buClr>
                <a:srgbClr val="C00000"/>
              </a:buClr>
              <a:buFont typeface="Wingdings" panose="05000000000000000000" pitchFamily="2" charset="2"/>
              <a:buChar char="v"/>
            </a:pPr>
            <a:r>
              <a:rPr lang="en-US" sz="2400" dirty="0"/>
              <a:t>It is best to assume you need to </a:t>
            </a:r>
            <a:r>
              <a:rPr lang="en-US" sz="2400" i="1" dirty="0">
                <a:solidFill>
                  <a:srgbClr val="C00000"/>
                </a:solidFill>
              </a:rPr>
              <a:t>check needs</a:t>
            </a:r>
            <a:r>
              <a:rPr lang="en-US" sz="2400" dirty="0"/>
              <a:t> and </a:t>
            </a:r>
            <a:r>
              <a:rPr lang="en-US" sz="2400" i="1" dirty="0">
                <a:solidFill>
                  <a:srgbClr val="C00000"/>
                </a:solidFill>
              </a:rPr>
              <a:t>respond flexibly</a:t>
            </a:r>
            <a:r>
              <a:rPr lang="en-US" sz="2400" i="1" dirty="0"/>
              <a:t>.</a:t>
            </a:r>
            <a:r>
              <a:rPr lang="en-US" sz="2400" dirty="0"/>
              <a:t> Sometimes you can Instruct, then go right to Delegate. Other times, it is more complex and you might need to use all of the styles on the way to mastery.</a:t>
            </a:r>
          </a:p>
        </p:txBody>
      </p:sp>
    </p:spTree>
    <p:extLst>
      <p:ext uri="{BB962C8B-B14F-4D97-AF65-F5344CB8AC3E}">
        <p14:creationId xmlns:p14="http://schemas.microsoft.com/office/powerpoint/2010/main" val="40776418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43800" cy="1143000"/>
          </a:xfrm>
        </p:spPr>
        <p:txBody>
          <a:bodyPr>
            <a:noAutofit/>
          </a:bodyPr>
          <a:lstStyle/>
          <a:p>
            <a:pPr algn="l"/>
            <a:r>
              <a:rPr lang="en-US" sz="3800" b="1" dirty="0">
                <a:solidFill>
                  <a:srgbClr val="C00000"/>
                </a:solidFill>
              </a:rPr>
              <a:t>Developmental Leadership Practices</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C-5</a:t>
            </a:r>
          </a:p>
        </p:txBody>
      </p:sp>
      <p:sp>
        <p:nvSpPr>
          <p:cNvPr id="4" name="TextBox 3"/>
          <p:cNvSpPr txBox="1"/>
          <p:nvPr/>
        </p:nvSpPr>
        <p:spPr>
          <a:xfrm>
            <a:off x="1447800" y="1371600"/>
            <a:ext cx="4038600" cy="4662815"/>
          </a:xfrm>
          <a:prstGeom prst="rect">
            <a:avLst/>
          </a:prstGeom>
          <a:noFill/>
        </p:spPr>
        <p:txBody>
          <a:bodyPr wrap="square" rtlCol="0">
            <a:spAutoFit/>
          </a:bodyPr>
          <a:lstStyle/>
          <a:p>
            <a:pPr marL="342900" indent="-342900">
              <a:spcAft>
                <a:spcPts val="1800"/>
              </a:spcAft>
              <a:buClr>
                <a:srgbClr val="C00000"/>
              </a:buClr>
              <a:buFont typeface="Wingdings" panose="05000000000000000000" pitchFamily="2" charset="2"/>
              <a:buChar char="v"/>
            </a:pPr>
            <a:r>
              <a:rPr lang="en-US" sz="2800" dirty="0"/>
              <a:t>Add responsibilities to increase the challenge level?</a:t>
            </a:r>
          </a:p>
          <a:p>
            <a:pPr marL="342900" indent="-342900">
              <a:spcAft>
                <a:spcPts val="1800"/>
              </a:spcAft>
              <a:buClr>
                <a:srgbClr val="C00000"/>
              </a:buClr>
              <a:buFont typeface="Wingdings" panose="05000000000000000000" pitchFamily="2" charset="2"/>
              <a:buChar char="v"/>
            </a:pPr>
            <a:r>
              <a:rPr lang="en-US" sz="2800" dirty="0"/>
              <a:t>Encourage employee self-sufficiency?</a:t>
            </a:r>
          </a:p>
          <a:p>
            <a:pPr marL="342900" indent="-342900">
              <a:spcAft>
                <a:spcPts val="1800"/>
              </a:spcAft>
              <a:buClr>
                <a:srgbClr val="C00000"/>
              </a:buClr>
              <a:buFont typeface="Wingdings" panose="05000000000000000000" pitchFamily="2" charset="2"/>
              <a:buChar char="v"/>
            </a:pPr>
            <a:r>
              <a:rPr lang="en-US" sz="2800" dirty="0"/>
              <a:t>Strive for variety of tasks and skills?</a:t>
            </a:r>
          </a:p>
          <a:p>
            <a:pPr marL="342900" indent="-342900">
              <a:buClr>
                <a:srgbClr val="C00000"/>
              </a:buClr>
              <a:buFont typeface="Wingdings" panose="05000000000000000000" pitchFamily="2" charset="2"/>
              <a:buChar char="v"/>
            </a:pPr>
            <a:r>
              <a:rPr lang="en-US" sz="2800" dirty="0"/>
              <a:t>Discuss employee development goals?</a:t>
            </a:r>
          </a:p>
        </p:txBody>
      </p:sp>
      <p:pic>
        <p:nvPicPr>
          <p:cNvPr id="5" name="Picture 2" descr="C:\Users\jfsmi\AppData\Local\Microsoft\Windows\INetCache\IE\NXQ0BZNX\working[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2" r="9141"/>
          <a:stretch/>
        </p:blipFill>
        <p:spPr bwMode="auto">
          <a:xfrm>
            <a:off x="5523422" y="2598107"/>
            <a:ext cx="3087178"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6019800" y="1524000"/>
            <a:ext cx="1905000" cy="4343400"/>
          </a:xfrm>
          <a:prstGeom prst="upArrow">
            <a:avLst/>
          </a:prstGeom>
          <a:solidFill>
            <a:srgbClr val="C3D6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2"/>
          <p:cNvSpPr txBox="1">
            <a:spLocks noChangeArrowheads="1"/>
          </p:cNvSpPr>
          <p:nvPr/>
        </p:nvSpPr>
        <p:spPr bwMode="auto">
          <a:xfrm>
            <a:off x="6667500" y="4735512"/>
            <a:ext cx="5905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7200" dirty="0">
                <a:latin typeface="Times New Roman" pitchFamily="18" charset="0"/>
              </a:rPr>
              <a:t>?</a:t>
            </a:r>
          </a:p>
        </p:txBody>
      </p:sp>
    </p:spTree>
    <p:extLst>
      <p:ext uri="{BB962C8B-B14F-4D97-AF65-F5344CB8AC3E}">
        <p14:creationId xmlns:p14="http://schemas.microsoft.com/office/powerpoint/2010/main" val="6066108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1</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D-1</a:t>
            </a:r>
          </a:p>
        </p:txBody>
      </p:sp>
      <p:sp>
        <p:nvSpPr>
          <p:cNvPr id="4" name="TextBox 3"/>
          <p:cNvSpPr txBox="1"/>
          <p:nvPr/>
        </p:nvSpPr>
        <p:spPr>
          <a:xfrm>
            <a:off x="1524000" y="1447800"/>
            <a:ext cx="7010400" cy="3046988"/>
          </a:xfrm>
          <a:prstGeom prst="rect">
            <a:avLst/>
          </a:prstGeom>
          <a:noFill/>
        </p:spPr>
        <p:txBody>
          <a:bodyPr wrap="square" rtlCol="0">
            <a:spAutoFit/>
          </a:bodyPr>
          <a:lstStyle/>
          <a:p>
            <a:r>
              <a:rPr lang="en-US" sz="3200" dirty="0"/>
              <a:t>You have just received surprising information that requires your group to take a new approach right away. You know the group members are good enough to handle the changes, but they may feel anxious about it at first.</a:t>
            </a:r>
          </a:p>
        </p:txBody>
      </p:sp>
    </p:spTree>
    <p:extLst>
      <p:ext uri="{BB962C8B-B14F-4D97-AF65-F5344CB8AC3E}">
        <p14:creationId xmlns:p14="http://schemas.microsoft.com/office/powerpoint/2010/main" val="40256745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pPr algn="l"/>
            <a:r>
              <a:rPr lang="en-US" b="1" dirty="0">
                <a:solidFill>
                  <a:srgbClr val="C00000"/>
                </a:solidFill>
              </a:rPr>
              <a:t>Case 2</a:t>
            </a:r>
          </a:p>
        </p:txBody>
      </p:sp>
      <p:sp>
        <p:nvSpPr>
          <p:cNvPr id="3" name="TextBox 2"/>
          <p:cNvSpPr txBox="1"/>
          <p:nvPr/>
        </p:nvSpPr>
        <p:spPr>
          <a:xfrm>
            <a:off x="8077200" y="6458778"/>
            <a:ext cx="685800" cy="369332"/>
          </a:xfrm>
          <a:prstGeom prst="rect">
            <a:avLst/>
          </a:prstGeom>
          <a:noFill/>
        </p:spPr>
        <p:txBody>
          <a:bodyPr wrap="square" rtlCol="0">
            <a:spAutoFit/>
          </a:bodyPr>
          <a:lstStyle/>
          <a:p>
            <a:r>
              <a:rPr lang="en-US" dirty="0">
                <a:solidFill>
                  <a:schemeClr val="bg1"/>
                </a:solidFill>
              </a:rPr>
              <a:t>D-2</a:t>
            </a:r>
          </a:p>
        </p:txBody>
      </p:sp>
      <p:sp>
        <p:nvSpPr>
          <p:cNvPr id="4" name="TextBox 3"/>
          <p:cNvSpPr txBox="1"/>
          <p:nvPr/>
        </p:nvSpPr>
        <p:spPr>
          <a:xfrm>
            <a:off x="1524000" y="1447800"/>
            <a:ext cx="7086600" cy="3046988"/>
          </a:xfrm>
          <a:prstGeom prst="rect">
            <a:avLst/>
          </a:prstGeom>
          <a:noFill/>
        </p:spPr>
        <p:txBody>
          <a:bodyPr wrap="square" rtlCol="0">
            <a:spAutoFit/>
          </a:bodyPr>
          <a:lstStyle/>
          <a:p>
            <a:r>
              <a:rPr lang="en-US" sz="3200" dirty="0"/>
              <a:t>Recently, several employees have resigned from your place of work and one remaining employee in particular has to do more work as a result. You know he is capable of handling the challenge, but right now he is angry about the situation.</a:t>
            </a:r>
          </a:p>
        </p:txBody>
      </p:sp>
    </p:spTree>
    <p:extLst>
      <p:ext uri="{BB962C8B-B14F-4D97-AF65-F5344CB8AC3E}">
        <p14:creationId xmlns:p14="http://schemas.microsoft.com/office/powerpoint/2010/main" val="1186248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45435</TotalTime>
  <Words>4119</Words>
  <Application>Microsoft Office PowerPoint</Application>
  <PresentationFormat>On-screen Show (4:3)</PresentationFormat>
  <Paragraphs>1105</Paragraphs>
  <Slides>113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113</vt:i4>
      </vt:variant>
    </vt:vector>
  </HeadingPairs>
  <TitlesOfParts>
    <vt:vector size="123" baseType="lpstr">
      <vt:lpstr>Arial</vt:lpstr>
      <vt:lpstr>Calibri</vt:lpstr>
      <vt:lpstr>Symbol</vt:lpstr>
      <vt:lpstr>Textile</vt:lpstr>
      <vt:lpstr>Times</vt:lpstr>
      <vt:lpstr>Times New Roman</vt:lpstr>
      <vt:lpstr>Wingdings</vt:lpstr>
      <vt:lpstr>Office Theme</vt:lpstr>
      <vt:lpstr>MS_ClipArt_Gallery</vt:lpstr>
      <vt:lpstr>A&amp;L Express Graphic</vt:lpstr>
      <vt:lpstr>Course Objectives</vt:lpstr>
      <vt:lpstr>What Is Strategic Leadership?</vt:lpstr>
      <vt:lpstr>Management vs. Leadership</vt:lpstr>
      <vt:lpstr>Management</vt:lpstr>
      <vt:lpstr>Leadership</vt:lpstr>
      <vt:lpstr>A Strategic Leader assesses…</vt:lpstr>
      <vt:lpstr>Capability</vt:lpstr>
      <vt:lpstr>Desire</vt:lpstr>
      <vt:lpstr>Strategic Leader Behavior</vt:lpstr>
      <vt:lpstr>Workplace Challenges</vt:lpstr>
      <vt:lpstr>Performance Challenges</vt:lpstr>
      <vt:lpstr>Performance without Leadership (Case in Point)</vt:lpstr>
      <vt:lpstr>Strategic Leadership Approach</vt:lpstr>
      <vt:lpstr>Each case response is a behavior</vt:lpstr>
      <vt:lpstr>Where do the behaviors focus?</vt:lpstr>
      <vt:lpstr>Dividing our Lists of Behaviors</vt:lpstr>
      <vt:lpstr>4 Combinations of 2 Dimensions</vt:lpstr>
      <vt:lpstr>Dominant Strategy Type Matrix</vt:lpstr>
      <vt:lpstr>Development Path</vt:lpstr>
      <vt:lpstr>Strategy Variability Scale</vt:lpstr>
      <vt:lpstr>Strategy Effectiveness</vt:lpstr>
      <vt:lpstr>Understanding the Strategies</vt:lpstr>
      <vt:lpstr>Alternating/Flexing Strategies</vt:lpstr>
      <vt:lpstr>PowerPoint Presentation</vt:lpstr>
      <vt:lpstr>Instruct Strategy</vt:lpstr>
      <vt:lpstr>Poorly-Communicated Assignments</vt:lpstr>
      <vt:lpstr>Five Steps in Communicating an Assignment</vt:lpstr>
      <vt:lpstr>Instruct Strategy: Summary</vt:lpstr>
      <vt:lpstr>Instruct Strategy: Summary (concluded)</vt:lpstr>
      <vt:lpstr>Coach Strategy</vt:lpstr>
      <vt:lpstr>Coaching is Employee-Driven</vt:lpstr>
      <vt:lpstr>Two-Way Communication</vt:lpstr>
      <vt:lpstr>Three Levels of Listening</vt:lpstr>
      <vt:lpstr>Attentive Listening</vt:lpstr>
      <vt:lpstr>Responsive Listening</vt:lpstr>
      <vt:lpstr>Empathic Listening</vt:lpstr>
      <vt:lpstr>Barriers to Effective Listening</vt:lpstr>
      <vt:lpstr>Basic Feedback Options</vt:lpstr>
      <vt:lpstr>For Desirable behavior  Positive Feedback</vt:lpstr>
      <vt:lpstr>Negative Feedback</vt:lpstr>
      <vt:lpstr>No Feedback</vt:lpstr>
      <vt:lpstr>Good Feedback Is…</vt:lpstr>
      <vt:lpstr>Positive Feedback</vt:lpstr>
      <vt:lpstr>Ineffective Responses to Undesirable Behavior</vt:lpstr>
      <vt:lpstr>Giving Constructive Feedback</vt:lpstr>
      <vt:lpstr>Constructive Feedback Tips</vt:lpstr>
      <vt:lpstr>When Not to Lead</vt:lpstr>
      <vt:lpstr>Secrets of Stretching</vt:lpstr>
      <vt:lpstr>Module 4 Summary</vt:lpstr>
      <vt:lpstr>Module 4 Summary (continued)</vt:lpstr>
      <vt:lpstr>Module 4 Summary (concluded)</vt:lpstr>
      <vt:lpstr>Relate Strategy</vt:lpstr>
      <vt:lpstr>PowerPoint Presentation</vt:lpstr>
      <vt:lpstr>Behaviors that Promote</vt:lpstr>
      <vt:lpstr>Creating a Considerate Environment</vt:lpstr>
      <vt:lpstr>Reacting to Ideas</vt:lpstr>
      <vt:lpstr>Listening and Reacting</vt:lpstr>
      <vt:lpstr>Reacting Skills</vt:lpstr>
      <vt:lpstr>Module 5 Summary</vt:lpstr>
      <vt:lpstr>Module 5 Summary (concluded)</vt:lpstr>
      <vt:lpstr>Delegate Strategy</vt:lpstr>
      <vt:lpstr>Delegation…</vt:lpstr>
      <vt:lpstr>Delegation Steps</vt:lpstr>
      <vt:lpstr>Developmental Leadership:</vt:lpstr>
      <vt:lpstr>Employee Development Cycle</vt:lpstr>
      <vt:lpstr>Module 6 Summary</vt:lpstr>
      <vt:lpstr>Module 6 Summary (concluded)</vt:lpstr>
      <vt:lpstr>What Leadership Strategy Does Your Employee Need?</vt:lpstr>
      <vt:lpstr>Capacity =</vt:lpstr>
      <vt:lpstr>SLTI Case 3.</vt:lpstr>
      <vt:lpstr>Strategic Focus is Based on Need(s)</vt:lpstr>
      <vt:lpstr>Selecting the Best Strategy</vt:lpstr>
      <vt:lpstr>How to Select the Best Strategy</vt:lpstr>
      <vt:lpstr>3-Step Strategic Leadership Process</vt:lpstr>
      <vt:lpstr>Implementation</vt:lpstr>
      <vt:lpstr>Implementation Ideas: Relate</vt:lpstr>
      <vt:lpstr>Idea: Build a Behavior Database</vt:lpstr>
      <vt:lpstr>SLTI Answer Sheet</vt:lpstr>
      <vt:lpstr>Recording Your Scores, Step 1</vt:lpstr>
      <vt:lpstr>Recording Your Scores, Step 2</vt:lpstr>
      <vt:lpstr>Recording Your Scores, Step 3</vt:lpstr>
      <vt:lpstr>Interpreting Your Scores</vt:lpstr>
      <vt:lpstr>Interpreting Your Scores (concluded)</vt:lpstr>
      <vt:lpstr>Strategy Variability Scale</vt:lpstr>
      <vt:lpstr>Strategy Effectiveness</vt:lpstr>
      <vt:lpstr>Strategic Leadership</vt:lpstr>
      <vt:lpstr>A Strategic Role for Leaders</vt:lpstr>
      <vt:lpstr>A Strategic Role for Leaders (concluded)</vt:lpstr>
      <vt:lpstr>Management versus Leadership</vt:lpstr>
      <vt:lpstr>Analyzing Your Results, Step 1</vt:lpstr>
      <vt:lpstr>Analyzing Your Results, Step 2</vt:lpstr>
      <vt:lpstr>Analyzing Your Results, Step 3</vt:lpstr>
      <vt:lpstr>Developmental Leadership</vt:lpstr>
      <vt:lpstr>Taking Aim: Develop by focusing on employee’s key issue</vt:lpstr>
      <vt:lpstr>Sequences of Strategies</vt:lpstr>
      <vt:lpstr>Is there a fixed Development Cycle?</vt:lpstr>
      <vt:lpstr>Developmental Leadership Practices</vt:lpstr>
      <vt:lpstr>Case 1</vt:lpstr>
      <vt:lpstr>Case 2</vt:lpstr>
      <vt:lpstr>Case 3</vt:lpstr>
      <vt:lpstr>Case 4</vt:lpstr>
      <vt:lpstr>Case 5</vt:lpstr>
      <vt:lpstr>Case 6</vt:lpstr>
      <vt:lpstr>Case 7</vt:lpstr>
      <vt:lpstr>Case 8</vt:lpstr>
      <vt:lpstr>Case 9</vt:lpstr>
      <vt:lpstr>Case 10</vt:lpstr>
      <vt:lpstr>Case 11</vt:lpstr>
      <vt:lpstr>Case 12</vt:lpstr>
      <vt:lpstr>Case 13</vt:lpstr>
      <vt:lpstr>Case 14</vt:lpstr>
      <vt:lpstr>Case 15</vt:lpstr>
      <vt:lpstr>Case 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Strategic Leadership?</dc:title>
  <dc:creator>Jean Miller</dc:creator>
  <cp:lastModifiedBy>Robert Carkhuff</cp:lastModifiedBy>
  <cp:revision>317</cp:revision>
  <dcterms:created xsi:type="dcterms:W3CDTF">2017-04-21T03:00:23Z</dcterms:created>
  <dcterms:modified xsi:type="dcterms:W3CDTF">2017-08-22T18:11:30Z</dcterms:modified>
</cp:coreProperties>
</file>